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6" r:id="rId3"/>
    <p:sldId id="257" r:id="rId4"/>
    <p:sldId id="267" r:id="rId5"/>
    <p:sldId id="268" r:id="rId6"/>
    <p:sldId id="269" r:id="rId7"/>
    <p:sldId id="270" r:id="rId8"/>
    <p:sldId id="273" r:id="rId9"/>
    <p:sldId id="275" r:id="rId10"/>
    <p:sldId id="278" r:id="rId11"/>
    <p:sldId id="280" r:id="rId12"/>
    <p:sldId id="276" r:id="rId13"/>
    <p:sldId id="258" r:id="rId14"/>
    <p:sldId id="277" r:id="rId15"/>
    <p:sldId id="279" r:id="rId16"/>
    <p:sldId id="271" r:id="rId17"/>
    <p:sldId id="272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23A37-2C5E-4334-9FF7-5C6CFA1F5295}" v="13" dt="2023-01-24T14:37:17.566"/>
    <p1510:client id="{2CE4DE5A-80FB-4154-9ECB-BDFD2F547561}" v="162" dt="2023-01-24T13:30:22.880"/>
    <p1510:client id="{3DF3886B-1EC3-4087-A7A0-93FF2A2791BD}" v="420" dt="2023-01-24T13:48:12.632"/>
    <p1510:client id="{590CECD6-8408-4A51-9F71-2F575992EF81}" v="667" dt="2023-01-23T16:00:29.352"/>
    <p1510:client id="{64B09E08-5B6B-4D22-A011-9CA1FDC4196E}" v="105" dt="2023-01-23T14:50:02.046"/>
    <p1510:client id="{802DE973-A76D-47F6-8BDF-A38BE830760A}" v="82" dt="2023-01-24T14:48:06.613"/>
    <p1510:client id="{98BEB6AD-7CF4-4A53-9B4E-3E32821828E8}" v="12" dt="2023-01-23T15:15:44.425"/>
    <p1510:client id="{9E7C0047-ECD2-4A77-93F1-82564DE164BD}" v="236" dt="2023-01-24T14:08:11.429"/>
    <p1510:client id="{DA549D7D-0869-4BDA-9DBC-D102E7AB857C}" v="1873" dt="2023-01-24T13:39:40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58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19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4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5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2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9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6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5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0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3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5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6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78C5A24-0D67-4D91-A8AB-79267D9C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 descr="Une image contenant extérieur, satellite, transport&#10;&#10;Description générée automatiquement">
            <a:extLst>
              <a:ext uri="{FF2B5EF4-FFF2-40B4-BE49-F238E27FC236}">
                <a16:creationId xmlns:a16="http://schemas.microsoft.com/office/drawing/2014/main" id="{0D7748EA-A643-7E3D-C63D-42877F933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9" r="1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362451"/>
            <a:ext cx="12191999" cy="249555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5000">
                <a:srgbClr val="000000">
                  <a:alpha val="6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3924300" cy="34351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3100">
                <a:cs typeface="Calibri Light"/>
              </a:rPr>
              <a:t>Observer la Terre </a:t>
            </a:r>
            <a:r>
              <a:rPr lang="fr-FR" sz="3100">
                <a:ea typeface="+mj-lt"/>
                <a:cs typeface="+mj-lt"/>
              </a:rPr>
              <a:t>EI 4:</a:t>
            </a:r>
            <a:br>
              <a:rPr lang="fr-FR" sz="3100">
                <a:cs typeface="Calibri Light"/>
              </a:rPr>
            </a:br>
            <a:r>
              <a:rPr lang="fr-FR" sz="3100">
                <a:ea typeface="+mj-lt"/>
                <a:cs typeface="+mj-lt"/>
              </a:rPr>
              <a:t>Classification automatique de couverture de sol</a:t>
            </a:r>
            <a:endParaRPr lang="fr-FR" sz="310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7701" y="5075227"/>
            <a:ext cx="3428999" cy="906473"/>
          </a:xfrm>
        </p:spPr>
        <p:txBody>
          <a:bodyPr>
            <a:normAutofit/>
          </a:bodyPr>
          <a:lstStyle/>
          <a:p>
            <a:r>
              <a:rPr lang="fr-FR" sz="1700">
                <a:solidFill>
                  <a:srgbClr val="FFFFFF"/>
                </a:solidFill>
              </a:rPr>
              <a:t>Daphné Maschas, Tristan Beruard, Pierre Le Goff, Quentin Rebut</a:t>
            </a: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BE24E-60E9-4117-605B-C5672D6A4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44" y="1261676"/>
            <a:ext cx="10625229" cy="1147053"/>
          </a:xfrm>
        </p:spPr>
        <p:txBody>
          <a:bodyPr/>
          <a:lstStyle/>
          <a:p>
            <a:r>
              <a:rPr lang="fr-FR" err="1"/>
              <a:t>bsi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BDBD49A-B47B-8CEF-E00E-D2AA7E1D6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2240" y="-2333"/>
            <a:ext cx="9005933" cy="4803422"/>
          </a:xfrm>
        </p:spPr>
      </p:pic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298969A3-5593-07CC-B51E-28A8687CB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85590"/>
              </p:ext>
            </p:extLst>
          </p:nvPr>
        </p:nvGraphicFramePr>
        <p:xfrm>
          <a:off x="260558" y="4607924"/>
          <a:ext cx="816864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303540263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3904153042"/>
                    </a:ext>
                  </a:extLst>
                </a:gridCol>
              </a:tblGrid>
              <a:tr h="264230">
                <a:tc>
                  <a:txBody>
                    <a:bodyPr/>
                    <a:lstStyle/>
                    <a:p>
                      <a:r>
                        <a:rPr lang="fr-FR"/>
                        <a:t>Intervalle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39583"/>
                  </a:ext>
                </a:extLst>
              </a:tr>
              <a:tr h="26423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fr-FR"/>
                        <a:t>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Sol nu </a:t>
                      </a:r>
                      <a:endParaRPr lang="fr-FR" err="1">
                        <a:solidFill>
                          <a:srgbClr val="C00000"/>
                        </a:solidFill>
                        <a:highlight>
                          <a:srgbClr val="80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548924"/>
                  </a:ext>
                </a:extLst>
              </a:tr>
              <a:tr h="26423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0&gt;x&gt;-0.5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Couverture intermédiaire (Débris, zone agricole)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765563"/>
                  </a:ext>
                </a:extLst>
              </a:tr>
              <a:tr h="26423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&lt;-0.5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Couverture importante (arbres, construction)          ou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993423"/>
                  </a:ext>
                </a:extLst>
              </a:tr>
            </a:tbl>
          </a:graphicData>
        </a:graphic>
      </p:graphicFrame>
      <p:pic>
        <p:nvPicPr>
          <p:cNvPr id="7" name="Image 7">
            <a:extLst>
              <a:ext uri="{FF2B5EF4-FFF2-40B4-BE49-F238E27FC236}">
                <a16:creationId xmlns:a16="http://schemas.microsoft.com/office/drawing/2014/main" id="{891B4656-3048-7477-2F66-5B6F87BD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37" y="5020115"/>
            <a:ext cx="438150" cy="238125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B4DA6993-3440-7D6B-77F9-9C02B5538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012" y="5640245"/>
            <a:ext cx="435603" cy="242821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45383FBB-DD49-CDC5-2B35-8653793E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669" y="6303240"/>
            <a:ext cx="495300" cy="247650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FF9D9558-8D58-B591-6E2E-E9CC77F11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588" y="6300826"/>
            <a:ext cx="570560" cy="2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6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8BD2D4-057B-D85F-5CBC-AE3AA710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10" y="1716479"/>
            <a:ext cx="10625229" cy="1147053"/>
          </a:xfrm>
        </p:spPr>
        <p:txBody>
          <a:bodyPr/>
          <a:lstStyle/>
          <a:p>
            <a:r>
              <a:rPr lang="fr-FR"/>
              <a:t>NDMI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D3E8F9F-3ADB-DF6A-215D-BFCDA4348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202" y="126175"/>
            <a:ext cx="9760698" cy="4728852"/>
          </a:xfrm>
        </p:spPr>
      </p:pic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A3F3F4AD-030E-7DA6-8D79-F2CA32E5829A}"/>
              </a:ext>
            </a:extLst>
          </p:cNvPr>
          <p:cNvGraphicFramePr>
            <a:graphicFrameLocks noGrp="1"/>
          </p:cNvGraphicFramePr>
          <p:nvPr/>
        </p:nvGraphicFramePr>
        <p:xfrm>
          <a:off x="2011680" y="722376"/>
          <a:ext cx="8168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3366584309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3057098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17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47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71248"/>
                  </a:ext>
                </a:extLst>
              </a:tr>
            </a:tbl>
          </a:graphicData>
        </a:graphic>
      </p:graphicFrame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B4BCA0A8-10B9-575D-41B4-E35712D67F43}"/>
              </a:ext>
            </a:extLst>
          </p:cNvPr>
          <p:cNvGraphicFramePr>
            <a:graphicFrameLocks noGrp="1"/>
          </p:cNvGraphicFramePr>
          <p:nvPr/>
        </p:nvGraphicFramePr>
        <p:xfrm>
          <a:off x="2011680" y="722376"/>
          <a:ext cx="8168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4160472082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1756462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09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281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859875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92CDF2C-F6D9-DC1D-978D-3C0B9AD5C409}"/>
              </a:ext>
            </a:extLst>
          </p:cNvPr>
          <p:cNvSpPr txBox="1"/>
          <p:nvPr/>
        </p:nvSpPr>
        <p:spPr>
          <a:xfrm>
            <a:off x="4490357" y="505938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graphicFrame>
        <p:nvGraphicFramePr>
          <p:cNvPr id="9" name="Tableau 4">
            <a:extLst>
              <a:ext uri="{FF2B5EF4-FFF2-40B4-BE49-F238E27FC236}">
                <a16:creationId xmlns:a16="http://schemas.microsoft.com/office/drawing/2014/main" id="{2017E4A7-A026-9DCD-E3C9-F01FD3051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6837283"/>
              </p:ext>
            </p:extLst>
          </p:nvPr>
        </p:nvGraphicFramePr>
        <p:xfrm>
          <a:off x="662359" y="5489864"/>
          <a:ext cx="106203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0187">
                  <a:extLst>
                    <a:ext uri="{9D8B030D-6E8A-4147-A177-3AD203B41FA5}">
                      <a16:colId xmlns:a16="http://schemas.microsoft.com/office/drawing/2014/main" val="3853694280"/>
                    </a:ext>
                  </a:extLst>
                </a:gridCol>
                <a:gridCol w="5310187">
                  <a:extLst>
                    <a:ext uri="{9D8B030D-6E8A-4147-A177-3AD203B41FA5}">
                      <a16:colId xmlns:a16="http://schemas.microsoft.com/office/drawing/2014/main" val="3699181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Intervalle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5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-0.2 &lt; x &lt;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Stress hydrique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2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fr-FR"/>
                        <a:t>&gt;0.4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Pas de stress hydrique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17514"/>
                  </a:ext>
                </a:extLst>
              </a:tr>
            </a:tbl>
          </a:graphicData>
        </a:graphic>
      </p:graphicFrame>
      <p:pic>
        <p:nvPicPr>
          <p:cNvPr id="10" name="Image 10">
            <a:extLst>
              <a:ext uri="{FF2B5EF4-FFF2-40B4-BE49-F238E27FC236}">
                <a16:creationId xmlns:a16="http://schemas.microsoft.com/office/drawing/2014/main" id="{32C77AD0-7E19-0464-91B8-274EB474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721" y="5946693"/>
            <a:ext cx="447675" cy="209550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66D67013-2602-7AC1-DDDD-7DC95DA43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412" y="6275862"/>
            <a:ext cx="448294" cy="2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62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A163AFF-F385-4C18-9DD6-69F367BDE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C5470E05-92D8-62C8-560F-CFF4D6E62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5" r="10099"/>
          <a:stretch/>
        </p:blipFill>
        <p:spPr>
          <a:xfrm>
            <a:off x="1" y="8657"/>
            <a:ext cx="6096000" cy="47334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BFE891A-F11B-13D4-6CCD-38FF57C8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83" y="-88323"/>
            <a:ext cx="3870695" cy="1228499"/>
          </a:xfrm>
        </p:spPr>
        <p:txBody>
          <a:bodyPr anchor="t">
            <a:normAutofit fontScale="90000"/>
          </a:bodyPr>
          <a:lstStyle/>
          <a:p>
            <a:r>
              <a:rPr lang="fr-FR"/>
              <a:t>Progression de L'incendie</a:t>
            </a:r>
          </a:p>
        </p:txBody>
      </p:sp>
      <p:pic>
        <p:nvPicPr>
          <p:cNvPr id="5" name="Image 5" descr="Une image contenant carte&#10;&#10;Description générée automatiquement">
            <a:extLst>
              <a:ext uri="{FF2B5EF4-FFF2-40B4-BE49-F238E27FC236}">
                <a16:creationId xmlns:a16="http://schemas.microsoft.com/office/drawing/2014/main" id="{E231EAE3-D9D1-B660-78CA-09AF08C98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69" b="26993"/>
          <a:stretch/>
        </p:blipFill>
        <p:spPr>
          <a:xfrm>
            <a:off x="-51934" y="4742340"/>
            <a:ext cx="6147934" cy="2115662"/>
          </a:xfrm>
          <a:prstGeom prst="rect">
            <a:avLst/>
          </a:prstGeom>
        </p:spPr>
      </p:pic>
      <p:pic>
        <p:nvPicPr>
          <p:cNvPr id="6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0F9F12BA-9C5B-12B2-5126-2308D433B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7869" y="1449445"/>
            <a:ext cx="6097595" cy="4011065"/>
          </a:xfr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3C603591-8A51-55DE-BF88-5BA461C0F1F4}"/>
              </a:ext>
            </a:extLst>
          </p:cNvPr>
          <p:cNvSpPr txBox="1">
            <a:spLocks/>
          </p:cNvSpPr>
          <p:nvPr/>
        </p:nvSpPr>
        <p:spPr>
          <a:xfrm>
            <a:off x="4307033" y="4393622"/>
            <a:ext cx="3870695" cy="397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/>
              <a:t>14/07/2022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5D0F7F7-1FF0-6184-8392-9AA974CE3034}"/>
              </a:ext>
            </a:extLst>
          </p:cNvPr>
          <p:cNvSpPr txBox="1">
            <a:spLocks/>
          </p:cNvSpPr>
          <p:nvPr/>
        </p:nvSpPr>
        <p:spPr>
          <a:xfrm>
            <a:off x="4307032" y="6463144"/>
            <a:ext cx="3870695" cy="397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/>
              <a:t>17/07/2022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7CC30279-3820-E8E4-0F06-3171118D0ADC}"/>
              </a:ext>
            </a:extLst>
          </p:cNvPr>
          <p:cNvSpPr txBox="1">
            <a:spLocks/>
          </p:cNvSpPr>
          <p:nvPr/>
        </p:nvSpPr>
        <p:spPr>
          <a:xfrm>
            <a:off x="10385715" y="5120986"/>
            <a:ext cx="3870695" cy="397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600" kern="1200" cap="all" spc="300" baseline="0">
                <a:solidFill>
                  <a:srgbClr val="FFFFFF"/>
                </a:solidFill>
                <a:highlight>
                  <a:srgbClr val="000000"/>
                </a:highlight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i="1"/>
              <a:t>06/08/2022</a:t>
            </a:r>
          </a:p>
        </p:txBody>
      </p:sp>
    </p:spTree>
    <p:extLst>
      <p:ext uri="{BB962C8B-B14F-4D97-AF65-F5344CB8AC3E}">
        <p14:creationId xmlns:p14="http://schemas.microsoft.com/office/powerpoint/2010/main" val="29887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D14FAD-86AB-2472-6BC9-6F7AD248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414" y="132546"/>
            <a:ext cx="3386227" cy="2406275"/>
          </a:xfrm>
        </p:spPr>
        <p:txBody>
          <a:bodyPr anchor="b">
            <a:normAutofit/>
          </a:bodyPr>
          <a:lstStyle/>
          <a:p>
            <a:r>
              <a:rPr lang="fr-FR"/>
              <a:t>Arbre de décision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1FA9B14-454C-52E7-17FC-925F5891B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4" y="777881"/>
            <a:ext cx="8343960" cy="55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62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rte">
            <a:extLst>
              <a:ext uri="{FF2B5EF4-FFF2-40B4-BE49-F238E27FC236}">
                <a16:creationId xmlns:a16="http://schemas.microsoft.com/office/drawing/2014/main" id="{5AA185C5-C8D2-0EFE-AE3C-38CC65E70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6083" r="7230" b="381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836176C-6630-CC7C-D4FA-2EDE8758142B}"/>
              </a:ext>
            </a:extLst>
          </p:cNvPr>
          <p:cNvSpPr txBox="1"/>
          <p:nvPr/>
        </p:nvSpPr>
        <p:spPr>
          <a:xfrm>
            <a:off x="8256494" y="6017095"/>
            <a:ext cx="3630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highlight>
                  <a:srgbClr val="C0C0C0"/>
                </a:highlight>
              </a:rPr>
              <a:t>Guillos ; 24/07/22</a:t>
            </a:r>
          </a:p>
        </p:txBody>
      </p:sp>
    </p:spTree>
    <p:extLst>
      <p:ext uri="{BB962C8B-B14F-4D97-AF65-F5344CB8AC3E}">
        <p14:creationId xmlns:p14="http://schemas.microsoft.com/office/powerpoint/2010/main" val="156593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arbre, extérieur, ciel nocturne&#10;&#10;Description générée automatiquement">
            <a:extLst>
              <a:ext uri="{FF2B5EF4-FFF2-40B4-BE49-F238E27FC236}">
                <a16:creationId xmlns:a16="http://schemas.microsoft.com/office/drawing/2014/main" id="{2A7FBBC5-8FCE-2B54-E4DF-021E977BD4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249271" cy="2259106"/>
          </a:xfrm>
          <a:prstGeom prst="rect">
            <a:avLst/>
          </a:prstGeom>
        </p:spPr>
      </p:pic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73B8C06A-7C6A-2F67-6B2E-3AD51DF68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69" y="0"/>
            <a:ext cx="4249272" cy="2259106"/>
          </a:xfrm>
          <a:prstGeom prst="rect">
            <a:avLst/>
          </a:prstGeom>
        </p:spPr>
      </p:pic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BD07505A-763E-2398-9002-6C9A4958E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69" y="2259106"/>
            <a:ext cx="4249269" cy="2339788"/>
          </a:xfrm>
          <a:prstGeom prst="rect">
            <a:avLst/>
          </a:prstGeom>
        </p:spPr>
      </p:pic>
      <p:pic>
        <p:nvPicPr>
          <p:cNvPr id="11" name="Image 10" descr="Une image contenant texte, extérieur, ciel nocturne&#10;&#10;Description générée automatiquement">
            <a:extLst>
              <a:ext uri="{FF2B5EF4-FFF2-40B4-BE49-F238E27FC236}">
                <a16:creationId xmlns:a16="http://schemas.microsoft.com/office/drawing/2014/main" id="{11BF3AE4-DA1D-025E-3682-83B66B9677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9105"/>
            <a:ext cx="4249271" cy="2339787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F6CB8155-C889-688A-A8C6-67BFB06BA1C6}"/>
              </a:ext>
            </a:extLst>
          </p:cNvPr>
          <p:cNvGrpSpPr/>
          <p:nvPr/>
        </p:nvGrpSpPr>
        <p:grpSpPr>
          <a:xfrm>
            <a:off x="0" y="4598894"/>
            <a:ext cx="8498540" cy="2259105"/>
            <a:chOff x="-120669" y="4598894"/>
            <a:chExt cx="8498540" cy="2259105"/>
          </a:xfrm>
        </p:grpSpPr>
        <p:pic>
          <p:nvPicPr>
            <p:cNvPr id="13" name="Image 12" descr="Une image contenant texte, arbre, extérieur&#10;&#10;Description générée automatiquement">
              <a:extLst>
                <a:ext uri="{FF2B5EF4-FFF2-40B4-BE49-F238E27FC236}">
                  <a16:creationId xmlns:a16="http://schemas.microsoft.com/office/drawing/2014/main" id="{EEFDAB12-F05C-579C-45F2-E12C8E405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0669" y="4598894"/>
              <a:ext cx="4249271" cy="2259105"/>
            </a:xfrm>
            <a:prstGeom prst="rect">
              <a:avLst/>
            </a:prstGeom>
          </p:spPr>
        </p:pic>
        <p:pic>
          <p:nvPicPr>
            <p:cNvPr id="14" name="Image 13" descr="Une image contenant carte&#10;&#10;Description générée automatiquement">
              <a:extLst>
                <a:ext uri="{FF2B5EF4-FFF2-40B4-BE49-F238E27FC236}">
                  <a16:creationId xmlns:a16="http://schemas.microsoft.com/office/drawing/2014/main" id="{0B6814A4-D1B8-E18B-FFDD-F1535727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8600" y="4598894"/>
              <a:ext cx="4249271" cy="2259105"/>
            </a:xfrm>
            <a:prstGeom prst="rect">
              <a:avLst/>
            </a:prstGeom>
          </p:spPr>
        </p:pic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72597725-0707-09EA-8E21-151805C70589}"/>
              </a:ext>
            </a:extLst>
          </p:cNvPr>
          <p:cNvSpPr txBox="1"/>
          <p:nvPr/>
        </p:nvSpPr>
        <p:spPr>
          <a:xfrm>
            <a:off x="8905874" y="904875"/>
            <a:ext cx="193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</a:rPr>
              <a:t>12/07/22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C2298EE-F1D3-A137-7F3B-2BC7669B2D60}"/>
              </a:ext>
            </a:extLst>
          </p:cNvPr>
          <p:cNvSpPr txBox="1"/>
          <p:nvPr/>
        </p:nvSpPr>
        <p:spPr>
          <a:xfrm>
            <a:off x="8905873" y="3167388"/>
            <a:ext cx="193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</a:rPr>
              <a:t>17/07/22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9BC6FB-E604-3CD4-E873-7E96BF6D87C4}"/>
              </a:ext>
            </a:extLst>
          </p:cNvPr>
          <p:cNvSpPr txBox="1"/>
          <p:nvPr/>
        </p:nvSpPr>
        <p:spPr>
          <a:xfrm>
            <a:off x="8905872" y="5429901"/>
            <a:ext cx="1933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</a:rPr>
              <a:t>01/08/22</a:t>
            </a:r>
          </a:p>
        </p:txBody>
      </p:sp>
    </p:spTree>
    <p:extLst>
      <p:ext uri="{BB962C8B-B14F-4D97-AF65-F5344CB8AC3E}">
        <p14:creationId xmlns:p14="http://schemas.microsoft.com/office/powerpoint/2010/main" val="341463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0E1068-E058-1A42-3BEB-92FFC0AD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2500">
                <a:ea typeface="+mj-lt"/>
                <a:cs typeface="+mj-lt"/>
              </a:rPr>
              <a:t>Partie 2: Classification automatique</a:t>
            </a:r>
            <a:endParaRPr lang="fr-FR" sz="250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754B1103-ADF2-68C3-8335-E4AC5F925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00643"/>
              </p:ext>
            </p:extLst>
          </p:nvPr>
        </p:nvGraphicFramePr>
        <p:xfrm>
          <a:off x="6970058" y="481853"/>
          <a:ext cx="4918974" cy="5702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331">
                  <a:extLst>
                    <a:ext uri="{9D8B030D-6E8A-4147-A177-3AD203B41FA5}">
                      <a16:colId xmlns:a16="http://schemas.microsoft.com/office/drawing/2014/main" val="3084502010"/>
                    </a:ext>
                  </a:extLst>
                </a:gridCol>
                <a:gridCol w="3791643">
                  <a:extLst>
                    <a:ext uri="{9D8B030D-6E8A-4147-A177-3AD203B41FA5}">
                      <a16:colId xmlns:a16="http://schemas.microsoft.com/office/drawing/2014/main" val="3569529515"/>
                    </a:ext>
                  </a:extLst>
                </a:gridCol>
              </a:tblGrid>
              <a:tr h="447277">
                <a:tc>
                  <a:txBody>
                    <a:bodyPr/>
                    <a:lstStyle/>
                    <a:p>
                      <a:endParaRPr lang="fr-FR" sz="2000"/>
                    </a:p>
                  </a:txBody>
                  <a:tcPr marL="143111" marR="143111" marT="71556" marB="71556"/>
                </a:tc>
                <a:tc>
                  <a:txBody>
                    <a:bodyPr/>
                    <a:lstStyle/>
                    <a:p>
                      <a:endParaRPr lang="fr-FR" sz="2000"/>
                    </a:p>
                  </a:txBody>
                  <a:tcPr marL="143111" marR="143111" marT="71556" marB="71556"/>
                </a:tc>
                <a:extLst>
                  <a:ext uri="{0D108BD9-81ED-4DB2-BD59-A6C34878D82A}">
                    <a16:rowId xmlns:a16="http://schemas.microsoft.com/office/drawing/2014/main" val="2456198342"/>
                  </a:ext>
                </a:extLst>
              </a:tr>
              <a:tr h="377115">
                <a:tc>
                  <a:txBody>
                    <a:bodyPr/>
                    <a:lstStyle/>
                    <a:p>
                      <a:r>
                        <a:rPr lang="fr-FR" sz="2000"/>
                        <a:t>0</a:t>
                      </a:r>
                    </a:p>
                  </a:txBody>
                  <a:tcPr marL="143111" marR="143111" marT="71556" marB="7155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 b="0" i="0" u="none" strike="noStrike" noProof="0"/>
                        <a:t>no_data</a:t>
                      </a:r>
                      <a:endParaRPr lang="fr-FR" sz="2000" b="0" i="0" u="none" strike="noStrike" noProof="0" err="1"/>
                    </a:p>
                  </a:txBody>
                  <a:tcPr marL="143111" marR="143111" marT="71556" marB="71556"/>
                </a:tc>
                <a:extLst>
                  <a:ext uri="{0D108BD9-81ED-4DB2-BD59-A6C34878D82A}">
                    <a16:rowId xmlns:a16="http://schemas.microsoft.com/office/drawing/2014/main" val="1463811828"/>
                  </a:ext>
                </a:extLst>
              </a:tr>
              <a:tr h="377115">
                <a:tc>
                  <a:txBody>
                    <a:bodyPr/>
                    <a:lstStyle/>
                    <a:p>
                      <a:r>
                        <a:rPr lang="fr-FR" sz="2000"/>
                        <a:t>1</a:t>
                      </a:r>
                    </a:p>
                  </a:txBody>
                  <a:tcPr marL="143111" marR="143111" marT="71556" marB="7155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 b="0" i="0" u="none" strike="noStrike" noProof="0"/>
                        <a:t>clouds</a:t>
                      </a:r>
                      <a:endParaRPr lang="fr-FR" sz="2000" err="1"/>
                    </a:p>
                  </a:txBody>
                  <a:tcPr marL="143111" marR="143111" marT="71556" marB="71556"/>
                </a:tc>
                <a:extLst>
                  <a:ext uri="{0D108BD9-81ED-4DB2-BD59-A6C34878D82A}">
                    <a16:rowId xmlns:a16="http://schemas.microsoft.com/office/drawing/2014/main" val="4241240090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r>
                        <a:rPr lang="fr-FR" sz="2000"/>
                        <a:t>2</a:t>
                      </a:r>
                    </a:p>
                  </a:txBody>
                  <a:tcPr marL="143111" marR="143111" marT="71556" marB="71556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a</a:t>
                      </a:r>
                      <a:r>
                        <a:rPr lang="fr-FR" sz="2000" b="0" i="0" u="none" strike="noStrike" noProof="0">
                          <a:latin typeface="Grandview Display"/>
                        </a:rPr>
                        <a:t>rtificial surfaces and construction</a:t>
                      </a:r>
                      <a:endParaRPr lang="fr-FR" sz="2000"/>
                    </a:p>
                  </a:txBody>
                  <a:tcPr marL="143111" marR="143111" marT="71556" marB="71556"/>
                </a:tc>
                <a:extLst>
                  <a:ext uri="{0D108BD9-81ED-4DB2-BD59-A6C34878D82A}">
                    <a16:rowId xmlns:a16="http://schemas.microsoft.com/office/drawing/2014/main" val="1576684392"/>
                  </a:ext>
                </a:extLst>
              </a:tr>
              <a:tr h="377115">
                <a:tc>
                  <a:txBody>
                    <a:bodyPr/>
                    <a:lstStyle/>
                    <a:p>
                      <a:r>
                        <a:rPr lang="fr-FR" sz="2000"/>
                        <a:t>3</a:t>
                      </a:r>
                    </a:p>
                  </a:txBody>
                  <a:tcPr marL="143111" marR="143111" marT="71556" marB="7155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 b="0" i="0" u="none" strike="noStrike" noProof="0">
                          <a:latin typeface="Grandview Display"/>
                        </a:rPr>
                        <a:t>cultivated areas</a:t>
                      </a:r>
                      <a:endParaRPr lang="fr-FR" sz="2000"/>
                    </a:p>
                  </a:txBody>
                  <a:tcPr marL="143111" marR="143111" marT="71556" marB="71556"/>
                </a:tc>
                <a:extLst>
                  <a:ext uri="{0D108BD9-81ED-4DB2-BD59-A6C34878D82A}">
                    <a16:rowId xmlns:a16="http://schemas.microsoft.com/office/drawing/2014/main" val="486992546"/>
                  </a:ext>
                </a:extLst>
              </a:tr>
              <a:tr h="377115">
                <a:tc>
                  <a:txBody>
                    <a:bodyPr/>
                    <a:lstStyle/>
                    <a:p>
                      <a:r>
                        <a:rPr lang="fr-FR" sz="2000"/>
                        <a:t>4</a:t>
                      </a:r>
                    </a:p>
                  </a:txBody>
                  <a:tcPr marL="143111" marR="143111" marT="71556" marB="7155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 b="0" i="0" u="none" strike="noStrike" noProof="0">
                          <a:latin typeface="Grandview Display"/>
                        </a:rPr>
                        <a:t>broadleaf tree cover</a:t>
                      </a:r>
                      <a:endParaRPr lang="fr-FR" sz="2000"/>
                    </a:p>
                  </a:txBody>
                  <a:tcPr marL="143111" marR="143111" marT="71556" marB="71556"/>
                </a:tc>
                <a:extLst>
                  <a:ext uri="{0D108BD9-81ED-4DB2-BD59-A6C34878D82A}">
                    <a16:rowId xmlns:a16="http://schemas.microsoft.com/office/drawing/2014/main" val="3899599150"/>
                  </a:ext>
                </a:extLst>
              </a:tr>
              <a:tr h="377115">
                <a:tc>
                  <a:txBody>
                    <a:bodyPr/>
                    <a:lstStyle/>
                    <a:p>
                      <a:r>
                        <a:rPr lang="fr-FR" sz="2000"/>
                        <a:t>5</a:t>
                      </a:r>
                    </a:p>
                  </a:txBody>
                  <a:tcPr marL="143111" marR="143111" marT="71556" marB="7155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 b="0" i="0" u="none" strike="noStrike" noProof="0">
                          <a:latin typeface="Grandview Display"/>
                        </a:rPr>
                        <a:t>coniferous tree cover</a:t>
                      </a:r>
                      <a:endParaRPr lang="fr-FR" sz="2000"/>
                    </a:p>
                  </a:txBody>
                  <a:tcPr marL="143111" marR="143111" marT="71556" marB="71556"/>
                </a:tc>
                <a:extLst>
                  <a:ext uri="{0D108BD9-81ED-4DB2-BD59-A6C34878D82A}">
                    <a16:rowId xmlns:a16="http://schemas.microsoft.com/office/drawing/2014/main" val="4223020468"/>
                  </a:ext>
                </a:extLst>
              </a:tr>
              <a:tr h="377115">
                <a:tc>
                  <a:txBody>
                    <a:bodyPr/>
                    <a:lstStyle/>
                    <a:p>
                      <a:r>
                        <a:rPr lang="fr-FR" sz="2000"/>
                        <a:t>6</a:t>
                      </a:r>
                    </a:p>
                  </a:txBody>
                  <a:tcPr marL="143111" marR="143111" marT="71556" marB="7155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 b="0" i="0" u="none" strike="noStrike" noProof="0">
                          <a:latin typeface="Grandview Display"/>
                        </a:rPr>
                        <a:t>herbaceous vegetation</a:t>
                      </a:r>
                      <a:endParaRPr lang="fr-FR" sz="2000" err="1"/>
                    </a:p>
                  </a:txBody>
                  <a:tcPr marL="143111" marR="143111" marT="71556" marB="71556"/>
                </a:tc>
                <a:extLst>
                  <a:ext uri="{0D108BD9-81ED-4DB2-BD59-A6C34878D82A}">
                    <a16:rowId xmlns:a16="http://schemas.microsoft.com/office/drawing/2014/main" val="4043476694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/>
                        <a:t>7</a:t>
                      </a:r>
                    </a:p>
                  </a:txBody>
                  <a:tcPr marL="143111" marR="143111" marT="71556" marB="7155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 b="0" i="0" u="none" strike="noStrike" noProof="0">
                          <a:latin typeface="Grandview Display"/>
                        </a:rPr>
                        <a:t>natural material surfaces</a:t>
                      </a:r>
                      <a:endParaRPr lang="fr-FR" sz="2000"/>
                    </a:p>
                  </a:txBody>
                  <a:tcPr marL="143111" marR="143111" marT="71556" marB="71556"/>
                </a:tc>
                <a:extLst>
                  <a:ext uri="{0D108BD9-81ED-4DB2-BD59-A6C34878D82A}">
                    <a16:rowId xmlns:a16="http://schemas.microsoft.com/office/drawing/2014/main" val="2103466618"/>
                  </a:ext>
                </a:extLst>
              </a:tr>
              <a:tr h="61391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/>
                        <a:t>8</a:t>
                      </a:r>
                    </a:p>
                  </a:txBody>
                  <a:tcPr marL="143110" marR="143110" marT="71555" marB="7155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 b="0" i="0" u="none" strike="noStrike" noProof="0"/>
                        <a:t>permanent snow-covered surfaces</a:t>
                      </a:r>
                      <a:endParaRPr lang="fr-FR" sz="2000"/>
                    </a:p>
                  </a:txBody>
                  <a:tcPr marL="143110" marR="143110" marT="71555" marB="71555"/>
                </a:tc>
                <a:extLst>
                  <a:ext uri="{0D108BD9-81ED-4DB2-BD59-A6C34878D82A}">
                    <a16:rowId xmlns:a16="http://schemas.microsoft.com/office/drawing/2014/main" val="3080134475"/>
                  </a:ext>
                </a:extLst>
              </a:tr>
              <a:tr h="377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/>
                        <a:t>9</a:t>
                      </a:r>
                    </a:p>
                  </a:txBody>
                  <a:tcPr marL="143110" marR="143110" marT="71554" marB="7155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2000" b="0" i="0" u="none" strike="noStrike" noProof="0">
                          <a:latin typeface="Grandview Display"/>
                        </a:rPr>
                        <a:t>water bodies</a:t>
                      </a:r>
                    </a:p>
                  </a:txBody>
                  <a:tcPr marL="143110" marR="143110" marT="71554" marB="71554"/>
                </a:tc>
                <a:extLst>
                  <a:ext uri="{0D108BD9-81ED-4DB2-BD59-A6C34878D82A}">
                    <a16:rowId xmlns:a16="http://schemas.microsoft.com/office/drawing/2014/main" val="4285865570"/>
                  </a:ext>
                </a:extLst>
              </a:tr>
            </a:tbl>
          </a:graphicData>
        </a:graphic>
      </p:graphicFrame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1818365-543E-0CFC-2915-85B1DD6F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2" y="2685074"/>
            <a:ext cx="6284257" cy="37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16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C46FBC-6C19-A4AA-47BC-5E818435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28025F-7F35-5C8E-E85D-19B10E08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044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DF73C7-4A9B-1FA7-F9A7-F1988B2E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D75BFF-4988-76C8-6AD7-D41DF2517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Principe</a:t>
            </a:r>
          </a:p>
          <a:p>
            <a:r>
              <a:rPr lang="fr-FR"/>
              <a:t>Plan: </a:t>
            </a:r>
          </a:p>
          <a:p>
            <a:pPr marL="457200" indent="-457200">
              <a:buAutoNum type="arabicPeriod"/>
            </a:pPr>
            <a:r>
              <a:rPr lang="fr-FR"/>
              <a:t>Prédiction en utilisant les indices spectraux</a:t>
            </a:r>
          </a:p>
          <a:p>
            <a:pPr marL="914400" lvl="1" indent="-457200">
              <a:buAutoNum type="arabicPeriod"/>
            </a:pPr>
            <a:r>
              <a:rPr lang="fr-FR"/>
              <a:t>Arbre de décision</a:t>
            </a:r>
          </a:p>
          <a:p>
            <a:pPr marL="914400" lvl="1" indent="-457200">
              <a:buAutoNum type="arabicPeriod"/>
            </a:pPr>
            <a:r>
              <a:rPr lang="fr-FR"/>
              <a:t>Effets des indices et de leur combinaison</a:t>
            </a:r>
          </a:p>
          <a:p>
            <a:pPr marL="457200" indent="-457200">
              <a:buAutoNum type="arabicPeriod"/>
            </a:pPr>
            <a:r>
              <a:rPr lang="fr-FR">
                <a:ea typeface="+mn-lt"/>
                <a:cs typeface="+mn-lt"/>
              </a:rPr>
              <a:t>Classification automatique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031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866ABB-7A32-F484-1CC9-F156EA20E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6063961" cy="2166630"/>
          </a:xfrm>
        </p:spPr>
        <p:txBody>
          <a:bodyPr>
            <a:normAutofit/>
          </a:bodyPr>
          <a:lstStyle/>
          <a:p>
            <a:r>
              <a:rPr lang="fr-FR"/>
              <a:t>Partie 1: </a:t>
            </a:r>
            <a:r>
              <a:rPr lang="fr-FR">
                <a:ea typeface="+mj-lt"/>
                <a:cs typeface="+mj-lt"/>
              </a:rPr>
              <a:t>Prédiction en utilisant les indices spectraux</a:t>
            </a:r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B749BAD7-9C98-CFDE-A73B-9080FDFE6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3018485"/>
            <a:ext cx="5544433" cy="292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u="sng"/>
              <a:t>Objectif</a:t>
            </a:r>
            <a:r>
              <a:rPr lang="fr-FR"/>
              <a:t> : </a:t>
            </a:r>
            <a:r>
              <a:rPr lang="fr-FR">
                <a:ea typeface="+mn-lt"/>
                <a:cs typeface="+mn-lt"/>
              </a:rPr>
              <a:t>Détecter l'étendue d'un incendie et les potentielles zones à risque</a:t>
            </a:r>
            <a:endParaRPr lang="fr-FR" u="sng"/>
          </a:p>
          <a:p>
            <a:r>
              <a:rPr lang="fr-FR" u="sng"/>
              <a:t>Zone</a:t>
            </a:r>
            <a:r>
              <a:rPr lang="fr-FR"/>
              <a:t>: Guillos</a:t>
            </a:r>
          </a:p>
          <a:p>
            <a:endParaRPr lang="fr-FR"/>
          </a:p>
        </p:txBody>
      </p:sp>
      <p:pic>
        <p:nvPicPr>
          <p:cNvPr id="10" name="Image 10" descr="Une image contenant arbre, extérieur, nature, fumée&#10;&#10;Description générée automatiquement">
            <a:extLst>
              <a:ext uri="{FF2B5EF4-FFF2-40B4-BE49-F238E27FC236}">
                <a16:creationId xmlns:a16="http://schemas.microsoft.com/office/drawing/2014/main" id="{70EEAF00-DBD3-0FF1-0EBD-EAD1DF756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949" y="831850"/>
            <a:ext cx="4943340" cy="440010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95E6C97-AB3F-E4E5-801A-0151F9D51B86}"/>
              </a:ext>
            </a:extLst>
          </p:cNvPr>
          <p:cNvSpPr txBox="1"/>
          <p:nvPr/>
        </p:nvSpPr>
        <p:spPr>
          <a:xfrm>
            <a:off x="7534140" y="5226676"/>
            <a:ext cx="35282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u="sng"/>
              <a:t>Aperçu de la zone étudiée avec capteur optique en </a:t>
            </a:r>
            <a:r>
              <a:rPr lang="en-GB" u="sng"/>
              <a:t>true colour</a:t>
            </a:r>
          </a:p>
        </p:txBody>
      </p:sp>
    </p:spTree>
    <p:extLst>
      <p:ext uri="{BB962C8B-B14F-4D97-AF65-F5344CB8AC3E}">
        <p14:creationId xmlns:p14="http://schemas.microsoft.com/office/powerpoint/2010/main" val="357840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744514-97CA-8A09-11AA-3A2CFE954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535641"/>
            <a:ext cx="10625229" cy="1147053"/>
          </a:xfrm>
        </p:spPr>
        <p:txBody>
          <a:bodyPr>
            <a:normAutofit/>
          </a:bodyPr>
          <a:lstStyle/>
          <a:p>
            <a:r>
              <a:rPr lang="fr-FR"/>
              <a:t>Indices spectraux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705708AE-8328-CF97-21D0-14404E9056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227749"/>
              </p:ext>
            </p:extLst>
          </p:nvPr>
        </p:nvGraphicFramePr>
        <p:xfrm>
          <a:off x="652463" y="1792941"/>
          <a:ext cx="10620375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0125">
                  <a:extLst>
                    <a:ext uri="{9D8B030D-6E8A-4147-A177-3AD203B41FA5}">
                      <a16:colId xmlns:a16="http://schemas.microsoft.com/office/drawing/2014/main" val="2436875086"/>
                    </a:ext>
                  </a:extLst>
                </a:gridCol>
                <a:gridCol w="3540125">
                  <a:extLst>
                    <a:ext uri="{9D8B030D-6E8A-4147-A177-3AD203B41FA5}">
                      <a16:colId xmlns:a16="http://schemas.microsoft.com/office/drawing/2014/main" val="698963279"/>
                    </a:ext>
                  </a:extLst>
                </a:gridCol>
                <a:gridCol w="3540125">
                  <a:extLst>
                    <a:ext uri="{9D8B030D-6E8A-4147-A177-3AD203B41FA5}">
                      <a16:colId xmlns:a16="http://schemas.microsoft.com/office/drawing/2014/main" val="2004130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Indices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Intérêt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Formule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/>
                        <a:t>NDVI </a:t>
                      </a:r>
                      <a:r>
                        <a:rPr lang="fr-FR" sz="1800" b="0" i="0" u="none" strike="noStrike" noProof="0">
                          <a:latin typeface="Grandview Display"/>
                        </a:rPr>
                        <a:t>(</a:t>
                      </a:r>
                      <a:r>
                        <a:rPr lang="fr-FR" sz="1800" b="0" i="0" u="none" strike="noStrike" noProof="0" err="1">
                          <a:latin typeface="Grandview Display"/>
                        </a:rPr>
                        <a:t>Normalized</a:t>
                      </a:r>
                      <a:r>
                        <a:rPr lang="fr-FR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fr-FR" sz="1800" b="0" i="0" u="none" strike="noStrike" noProof="0" err="1">
                          <a:latin typeface="Grandview Display"/>
                        </a:rPr>
                        <a:t>Difference</a:t>
                      </a:r>
                      <a:r>
                        <a:rPr lang="fr-FR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fr-FR" sz="1800" b="0" i="0" u="none" strike="noStrike" noProof="0" err="1">
                          <a:latin typeface="Grandview Display"/>
                        </a:rPr>
                        <a:t>Vegetation</a:t>
                      </a:r>
                      <a:r>
                        <a:rPr lang="fr-FR" sz="1800" b="0" i="0" u="none" strike="noStrike" noProof="0">
                          <a:latin typeface="Grandview Display"/>
                        </a:rPr>
                        <a:t> Index ) 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latin typeface="Grandview Display"/>
                        </a:rPr>
                        <a:t>Évalue la vigueur et la quantité de végétation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800" b="0" i="0" u="none" strike="noStrike" noProof="0">
                        <a:latin typeface="Grandview Display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98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/>
                        <a:t>SWIR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Permet de détecter les zones de chaleur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89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/>
                        <a:t>NDBI </a:t>
                      </a:r>
                      <a:r>
                        <a:rPr lang="fr-FR" b="0"/>
                        <a:t>(</a:t>
                      </a:r>
                      <a:r>
                        <a:rPr lang="fr-FR" b="0" err="1"/>
                        <a:t>Normalized</a:t>
                      </a:r>
                      <a:r>
                        <a:rPr lang="fr-FR" b="0"/>
                        <a:t> </a:t>
                      </a:r>
                      <a:r>
                        <a:rPr lang="fr-FR" b="0" err="1"/>
                        <a:t>Difference</a:t>
                      </a:r>
                      <a:r>
                        <a:rPr lang="fr-FR" sz="1800" b="0" i="0" u="none" strike="noStrike" noProof="0">
                          <a:latin typeface="Grandview Display"/>
                        </a:rPr>
                        <a:t> </a:t>
                      </a:r>
                      <a:r>
                        <a:rPr lang="fr-FR" sz="1800" b="0" i="0" u="none" strike="noStrike" noProof="0" err="1">
                          <a:latin typeface="Grandview Display"/>
                        </a:rPr>
                        <a:t>Built</a:t>
                      </a:r>
                      <a:r>
                        <a:rPr lang="fr-FR" sz="1800" b="0" i="0" u="none" strike="noStrike" noProof="0">
                          <a:latin typeface="Grandview Display"/>
                        </a:rPr>
                        <a:t>-up Index)</a:t>
                      </a:r>
                      <a:endParaRPr lang="fr-FR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latin typeface="Grandview Display"/>
                        </a:rPr>
                        <a:t>Permet de mettre en évidence les agglomérations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1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1" i="0" u="none" strike="noStrike" noProof="0">
                          <a:latin typeface="Grandview Display"/>
                        </a:rPr>
                        <a:t>NDMI </a:t>
                      </a:r>
                      <a:r>
                        <a:rPr lang="fr-FR" sz="1800" b="0" i="0" u="none" strike="noStrike" noProof="0">
                          <a:latin typeface="Grandview Display"/>
                        </a:rPr>
                        <a:t>(</a:t>
                      </a:r>
                      <a:r>
                        <a:rPr lang="fr-FR" sz="1800" b="0" i="0" u="none" strike="noStrike" noProof="0" err="1">
                          <a:latin typeface="Grandview Display"/>
                        </a:rPr>
                        <a:t>N</a:t>
                      </a:r>
                      <a:r>
                        <a:rPr lang="fr-FR" sz="1800" b="0" i="0" u="none" strike="noStrike" noProof="0" err="1"/>
                        <a:t>ormalized</a:t>
                      </a:r>
                      <a:r>
                        <a:rPr lang="fr-FR" sz="1800" b="0" i="0" u="none" strike="noStrike" noProof="0"/>
                        <a:t> </a:t>
                      </a:r>
                      <a:r>
                        <a:rPr lang="fr-FR" sz="1800" b="0" i="0" u="none" strike="noStrike" noProof="0" err="1"/>
                        <a:t>Difference</a:t>
                      </a:r>
                      <a:r>
                        <a:rPr lang="fr-FR" sz="1800" b="0" i="0" u="none" strike="noStrike" noProof="0"/>
                        <a:t> </a:t>
                      </a:r>
                      <a:r>
                        <a:rPr lang="fr-FR" sz="1800" b="0" i="0" u="none" strike="noStrike" noProof="0" err="1"/>
                        <a:t>Moisture</a:t>
                      </a:r>
                      <a:r>
                        <a:rPr lang="fr-FR" sz="1800" b="0" i="0" u="none" strike="noStrike" noProof="0"/>
                        <a:t> Index)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latin typeface="Grandview Display"/>
                        </a:rPr>
                        <a:t>Permet de surveiller les niveaux de sécheresse et de combustibles dans les zones sujettes aux incendies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800" b="1" i="0" u="none" strike="noStrike" noProof="0">
                        <a:latin typeface="Grandview Display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57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b="1"/>
                        <a:t>BAI </a:t>
                      </a:r>
                      <a:r>
                        <a:rPr lang="fr-FR"/>
                        <a:t>(</a:t>
                      </a:r>
                      <a:r>
                        <a:rPr lang="fr-FR" err="1"/>
                        <a:t>Burned</a:t>
                      </a:r>
                      <a:r>
                        <a:rPr lang="fr-FR"/>
                        <a:t> Area Index)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Permet de détecter les zones brulées ou en feu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07886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b="1"/>
                        <a:t>BSI </a:t>
                      </a:r>
                      <a:r>
                        <a:rPr lang="fr-FR"/>
                        <a:t>(B</a:t>
                      </a:r>
                      <a:r>
                        <a:rPr lang="fr-FR" sz="1800" b="0" i="0" u="none" strike="noStrike" noProof="0">
                          <a:latin typeface="Grandview Display"/>
                        </a:rPr>
                        <a:t>are Soil Index)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latin typeface="Grandview Display"/>
                        </a:rPr>
                        <a:t>Permet d'identifier les caractéristiques des terres nues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764508"/>
                  </a:ext>
                </a:extLst>
              </a:tr>
            </a:tbl>
          </a:graphicData>
        </a:graphic>
      </p:graphicFrame>
      <p:pic>
        <p:nvPicPr>
          <p:cNvPr id="5" name="Image 5">
            <a:extLst>
              <a:ext uri="{FF2B5EF4-FFF2-40B4-BE49-F238E27FC236}">
                <a16:creationId xmlns:a16="http://schemas.microsoft.com/office/drawing/2014/main" id="{C98A48CE-F5BC-38E0-239D-BF97AF59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448" y="2298788"/>
            <a:ext cx="1643380" cy="315595"/>
          </a:xfrm>
          <a:prstGeom prst="rect">
            <a:avLst/>
          </a:prstGeom>
        </p:spPr>
      </p:pic>
      <p:pic>
        <p:nvPicPr>
          <p:cNvPr id="3" name="Image 5">
            <a:extLst>
              <a:ext uri="{FF2B5EF4-FFF2-40B4-BE49-F238E27FC236}">
                <a16:creationId xmlns:a16="http://schemas.microsoft.com/office/drawing/2014/main" id="{BB3BF20F-EE17-88CB-2931-B02264473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304" y="4309225"/>
            <a:ext cx="1694628" cy="408416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0F972140-32C5-3A71-0F96-DACBD6993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131" y="5422579"/>
            <a:ext cx="1772621" cy="374799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95C46298-91EB-BA4E-0056-CC2F25E0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661" y="3624391"/>
            <a:ext cx="1534899" cy="353602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CA21474E-120D-4E7E-7933-DAAF17E83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069" y="3066239"/>
            <a:ext cx="1900626" cy="113437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5ADC6B90-AD4A-B7A6-08DF-20EF968A5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7249" y="6081657"/>
            <a:ext cx="2471942" cy="3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9E69AA-EBCE-499E-81FE-10A8414B1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03AB3A-13D1-A601-3717-3A217EB9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914400"/>
            <a:ext cx="3428999" cy="35019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Bandes </a:t>
            </a:r>
            <a:r>
              <a:rPr lang="en-US" sz="3200" err="1"/>
              <a:t>spectrales</a:t>
            </a:r>
            <a:r>
              <a:rPr lang="en-US" sz="3200"/>
              <a:t> de sentinel-2</a:t>
            </a:r>
          </a:p>
        </p:txBody>
      </p:sp>
      <p:pic>
        <p:nvPicPr>
          <p:cNvPr id="3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8E21C335-FFCC-85F9-1F9E-4533040AE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8026" y="653380"/>
            <a:ext cx="641222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1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04FA0-3149-6B3A-6F4F-11776C30B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err="1"/>
              <a:t>Ndvi</a:t>
            </a:r>
            <a:r>
              <a:rPr lang="fr-FR"/>
              <a:t>: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73676505-92B5-E0D4-08B8-00F62F6F2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592694"/>
              </p:ext>
            </p:extLst>
          </p:nvPr>
        </p:nvGraphicFramePr>
        <p:xfrm>
          <a:off x="451180" y="1750444"/>
          <a:ext cx="3711057" cy="467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019">
                  <a:extLst>
                    <a:ext uri="{9D8B030D-6E8A-4147-A177-3AD203B41FA5}">
                      <a16:colId xmlns:a16="http://schemas.microsoft.com/office/drawing/2014/main" val="3810838279"/>
                    </a:ext>
                  </a:extLst>
                </a:gridCol>
                <a:gridCol w="1237019">
                  <a:extLst>
                    <a:ext uri="{9D8B030D-6E8A-4147-A177-3AD203B41FA5}">
                      <a16:colId xmlns:a16="http://schemas.microsoft.com/office/drawing/2014/main" val="2149016575"/>
                    </a:ext>
                  </a:extLst>
                </a:gridCol>
                <a:gridCol w="1237019">
                  <a:extLst>
                    <a:ext uri="{9D8B030D-6E8A-4147-A177-3AD203B41FA5}">
                      <a16:colId xmlns:a16="http://schemas.microsoft.com/office/drawing/2014/main" val="3348981153"/>
                    </a:ext>
                  </a:extLst>
                </a:gridCol>
              </a:tblGrid>
              <a:tr h="600330">
                <a:tc>
                  <a:txBody>
                    <a:bodyPr/>
                    <a:lstStyle/>
                    <a:p>
                      <a:r>
                        <a:rPr lang="fr-FR"/>
                        <a:t>Intervalle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Type de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Couleur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023779"/>
                  </a:ext>
                </a:extLst>
              </a:tr>
              <a:tr h="472987">
                <a:tc>
                  <a:txBody>
                    <a:bodyPr/>
                    <a:lstStyle/>
                    <a:p>
                      <a:r>
                        <a:rPr lang="fr-FR"/>
                        <a:t>[-1;-0.1]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756665"/>
                  </a:ext>
                </a:extLst>
              </a:tr>
              <a:tr h="1364386">
                <a:tc>
                  <a:txBody>
                    <a:bodyPr/>
                    <a:lstStyle/>
                    <a:p>
                      <a:r>
                        <a:rPr lang="fr-FR"/>
                        <a:t>]-0.1;0.2]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latin typeface="Grandview Display"/>
                        </a:rPr>
                        <a:t>Zones stériles, roches, sable ou neige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800" b="0" i="0" u="none" strike="noStrike" noProof="0">
                        <a:latin typeface="Grandview Display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67611"/>
                  </a:ext>
                </a:extLst>
              </a:tr>
              <a:tr h="6003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]0.2;0.4]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latin typeface="Grandview Display"/>
                        </a:rPr>
                        <a:t>Arbustes et prairies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800" b="0" i="0" u="none" strike="noStrike" noProof="0">
                        <a:latin typeface="Grandview Display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674572"/>
                  </a:ext>
                </a:extLst>
              </a:tr>
              <a:tr h="1364386">
                <a:tc>
                  <a:txBody>
                    <a:bodyPr/>
                    <a:lstStyle/>
                    <a:p>
                      <a:r>
                        <a:rPr lang="fr-FR"/>
                        <a:t>]0.4;1]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latin typeface="Grandview Display"/>
                        </a:rPr>
                        <a:t>Forêts pluviales tempérées et tropicales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fr-FR" sz="1800" b="0" i="0" u="none" strike="noStrike" noProof="0">
                        <a:latin typeface="Grandview Display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298823"/>
                  </a:ext>
                </a:extLst>
              </a:tr>
            </a:tbl>
          </a:graphicData>
        </a:graphic>
      </p:graphicFrame>
      <p:pic>
        <p:nvPicPr>
          <p:cNvPr id="3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28918CCF-7354-F263-8B9A-5A24EEA4E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6" r="-68" b="216"/>
          <a:stretch/>
        </p:blipFill>
        <p:spPr>
          <a:xfrm>
            <a:off x="4411953" y="1345619"/>
            <a:ext cx="7508579" cy="5087808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A493895B-52F2-A5A8-32BA-080863FE8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65" y="5394049"/>
            <a:ext cx="257175" cy="17145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5BBE4A0F-CA9B-E08A-B933-DD111923A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371" y="4630626"/>
            <a:ext cx="247650" cy="142875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AC6A2F6A-2AA2-B722-3D69-DFBC442D5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948" y="3372050"/>
            <a:ext cx="219075" cy="161925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DD9AAA2F-C685-5F69-D347-A9602E010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228" y="2550983"/>
            <a:ext cx="230368" cy="17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8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71FA87-5B74-FF93-7184-9A3AD73C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BAI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E7845D17-FC98-41E0-CA1A-9BCDEEFD00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271263"/>
              </p:ext>
            </p:extLst>
          </p:nvPr>
        </p:nvGraphicFramePr>
        <p:xfrm>
          <a:off x="662359" y="5489864"/>
          <a:ext cx="106203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0187">
                  <a:extLst>
                    <a:ext uri="{9D8B030D-6E8A-4147-A177-3AD203B41FA5}">
                      <a16:colId xmlns:a16="http://schemas.microsoft.com/office/drawing/2014/main" val="3853694280"/>
                    </a:ext>
                  </a:extLst>
                </a:gridCol>
                <a:gridCol w="5310187">
                  <a:extLst>
                    <a:ext uri="{9D8B030D-6E8A-4147-A177-3AD203B41FA5}">
                      <a16:colId xmlns:a16="http://schemas.microsoft.com/office/drawing/2014/main" val="3699181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Intervalle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5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&gt;0.1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Zone Non Brulée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2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&lt;0.1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Zone Brulée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17514"/>
                  </a:ext>
                </a:extLst>
              </a:tr>
            </a:tbl>
          </a:graphicData>
        </a:graphic>
      </p:graphicFrame>
      <p:pic>
        <p:nvPicPr>
          <p:cNvPr id="3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C4EC4544-751F-9E5B-9248-B1B9D92E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315" y="649568"/>
            <a:ext cx="8605905" cy="4708895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D57128C2-5E5C-9553-DA18-955D37E30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563" y="6369627"/>
            <a:ext cx="261628" cy="13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2561C8-7A39-99EF-ECAF-967658CF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NDBI</a:t>
            </a:r>
          </a:p>
        </p:txBody>
      </p:sp>
      <p:graphicFrame>
        <p:nvGraphicFramePr>
          <p:cNvPr id="8" name="Tableau 4">
            <a:extLst>
              <a:ext uri="{FF2B5EF4-FFF2-40B4-BE49-F238E27FC236}">
                <a16:creationId xmlns:a16="http://schemas.microsoft.com/office/drawing/2014/main" id="{CCD3CE2D-99BC-BD3C-7856-E9D7364981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814971"/>
              </p:ext>
            </p:extLst>
          </p:nvPr>
        </p:nvGraphicFramePr>
        <p:xfrm>
          <a:off x="662359" y="5489864"/>
          <a:ext cx="106203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0187">
                  <a:extLst>
                    <a:ext uri="{9D8B030D-6E8A-4147-A177-3AD203B41FA5}">
                      <a16:colId xmlns:a16="http://schemas.microsoft.com/office/drawing/2014/main" val="3853694280"/>
                    </a:ext>
                  </a:extLst>
                </a:gridCol>
                <a:gridCol w="5310187">
                  <a:extLst>
                    <a:ext uri="{9D8B030D-6E8A-4147-A177-3AD203B41FA5}">
                      <a16:colId xmlns:a16="http://schemas.microsoft.com/office/drawing/2014/main" val="3699181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Intervalle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5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&gt;0.2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Zone Non Construite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2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&lt;0.2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Zone Construite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17514"/>
                  </a:ext>
                </a:extLst>
              </a:tr>
            </a:tbl>
          </a:graphicData>
        </a:graphic>
      </p:graphicFrame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3237F8-D772-649B-E4CC-19B0D8F9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72" y="1229913"/>
            <a:ext cx="9026103" cy="3995609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D9537D4E-B7A6-9301-54E4-A4CE6194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577" y="6344701"/>
            <a:ext cx="223157" cy="12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9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D7BBCD-39C3-40E7-70F0-569922E8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SWIR</a:t>
            </a:r>
          </a:p>
        </p:txBody>
      </p:sp>
      <p:pic>
        <p:nvPicPr>
          <p:cNvPr id="4" name="Image 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37B98366-93B3-21D5-FA29-04D1CDC96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3956" y="946318"/>
            <a:ext cx="5798387" cy="3848100"/>
          </a:xfrm>
        </p:spPr>
      </p:pic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08569036-BE2B-0FD7-0EBF-78B8331F0E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102709"/>
              </p:ext>
            </p:extLst>
          </p:nvPr>
        </p:nvGraphicFramePr>
        <p:xfrm>
          <a:off x="662359" y="5489864"/>
          <a:ext cx="106203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0187">
                  <a:extLst>
                    <a:ext uri="{9D8B030D-6E8A-4147-A177-3AD203B41FA5}">
                      <a16:colId xmlns:a16="http://schemas.microsoft.com/office/drawing/2014/main" val="3853694280"/>
                    </a:ext>
                  </a:extLst>
                </a:gridCol>
                <a:gridCol w="5310187">
                  <a:extLst>
                    <a:ext uri="{9D8B030D-6E8A-4147-A177-3AD203B41FA5}">
                      <a16:colId xmlns:a16="http://schemas.microsoft.com/office/drawing/2014/main" val="3699181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Intervalle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55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&gt;0.2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Zone Chaude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2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&lt;0.2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Zone de température normale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317514"/>
                  </a:ext>
                </a:extLst>
              </a:tr>
            </a:tbl>
          </a:graphicData>
        </a:graphic>
      </p:graphicFrame>
      <p:pic>
        <p:nvPicPr>
          <p:cNvPr id="7" name="Image 7" descr="Une image contenant arbre, fleur, violet, très coloré&#10;&#10;Description générée automatiquement">
            <a:extLst>
              <a:ext uri="{FF2B5EF4-FFF2-40B4-BE49-F238E27FC236}">
                <a16:creationId xmlns:a16="http://schemas.microsoft.com/office/drawing/2014/main" id="{6DE789FF-A377-9E51-835F-C379F43EA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5" y="1703201"/>
            <a:ext cx="4760258" cy="309301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E39A636-0721-D45B-9570-8B0EF897C929}"/>
              </a:ext>
            </a:extLst>
          </p:cNvPr>
          <p:cNvSpPr txBox="1"/>
          <p:nvPr/>
        </p:nvSpPr>
        <p:spPr>
          <a:xfrm>
            <a:off x="10138522" y="652742"/>
            <a:ext cx="14427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14/07/2022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798EC65-8466-DECC-9345-40FF39433CB6}"/>
              </a:ext>
            </a:extLst>
          </p:cNvPr>
          <p:cNvSpPr txBox="1"/>
          <p:nvPr/>
        </p:nvSpPr>
        <p:spPr>
          <a:xfrm>
            <a:off x="4053727" y="1425948"/>
            <a:ext cx="14427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17/07/2022</a:t>
            </a:r>
          </a:p>
        </p:txBody>
      </p:sp>
    </p:spTree>
    <p:extLst>
      <p:ext uri="{BB962C8B-B14F-4D97-AF65-F5344CB8AC3E}">
        <p14:creationId xmlns:p14="http://schemas.microsoft.com/office/powerpoint/2010/main" val="684276520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LightSeedLeftStep">
      <a:dk1>
        <a:srgbClr val="000000"/>
      </a:dk1>
      <a:lt1>
        <a:srgbClr val="FFFFFF"/>
      </a:lt1>
      <a:dk2>
        <a:srgbClr val="412724"/>
      </a:dk2>
      <a:lt2>
        <a:srgbClr val="E2E3E8"/>
      </a:lt2>
      <a:accent1>
        <a:srgbClr val="ACA26E"/>
      </a:accent1>
      <a:accent2>
        <a:srgbClr val="CC946D"/>
      </a:accent2>
      <a:accent3>
        <a:srgbClr val="D58888"/>
      </a:accent3>
      <a:accent4>
        <a:srgbClr val="CC6D94"/>
      </a:accent4>
      <a:accent5>
        <a:srgbClr val="D588C8"/>
      </a:accent5>
      <a:accent6>
        <a:srgbClr val="B46DCC"/>
      </a:accent6>
      <a:hlink>
        <a:srgbClr val="6975AE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A854457-E62E-465F-BC33-2058DC2BE676}">
  <we:reference id="WA104381909" version="3.5.0.0" store="fr-FR" storeType="omex"/>
  <we:alternateReferences/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o&gt;&amp;#x1D441;&lt;/mo&gt;&lt;mo&gt;&amp;#x1D437;&lt;/mo&gt;&lt;mo&gt;&amp;#x1D449;&lt;/mo&gt;&lt;mo&gt;&amp;#x1D43C;&lt;/mo&gt;&lt;mo&gt;&amp;#xA0;&lt;/mo&gt;&lt;mo&gt;=&lt;/mo&gt;&lt;mfrac&gt;&lt;mrow&gt;&lt;mo&gt;&amp;#x1D441;&lt;/mo&gt;&lt;mo&gt;&amp;#x1D43C;&lt;/mo&gt;&lt;mo&gt;&amp;#x1D445;&lt;/mo&gt;&lt;mo&gt;&amp;#x2212;&lt;/mo&gt;&lt;mo&gt;&amp;#x1D445;&lt;/mo&gt;&lt;mo&gt;&amp;#x1D438;&lt;/mo&gt;&lt;mo&gt;&amp;#x1D437;&lt;/mo&gt;&lt;/mrow&gt;&lt;mrow&gt;&lt;mo&gt;&amp;#x1D441;&lt;/mo&gt;&lt;mo&gt;&amp;#x1D43C;&lt;/mo&gt;&lt;mo&gt;&amp;#x1D445;&lt;/mo&gt;&lt;mo&gt;+&lt;/mo&gt;&lt;mo&gt;&amp;#x1D445;&lt;/mo&gt;&lt;mo&gt;&amp;#x1D438;&lt;/mo&gt;&lt;mo&gt;&amp;#x1D437;&lt;/mo&gt;&lt;/mrow&gt;&lt;/mfrac&gt;&lt;/mstyle&gt;&lt;/math&gt;\&quot;,\&quot;base64Image\&quot;:\&quot;iVBORw0KGgoAAAANSUhEUgAABK0AAADmCAYAAAAX6XZuAAAACXBIWXMAAA7EAAAOxAGVKw4bAAAABGJhU0UAAACLuk7INgAAOnNJREFUeNrt3QGEVdv3wPFlJMmIjGQ8I5IkSTx5kiSSjGTEyDOSDEnyJJEkI4nkSZJ4MjIyhuTJTxIZSUZ+JEmSSEYyMuQZyUi8/9m/e+bf7c6+d86695yzz7nr+2H78X7TPXvWOXvPOevuvY4IAABA84aj9m+K7VEJ+1yvzRb0nE3l9PvXax8KGJNNOcfgW3x9fIna56g9idrfUbsRtYNR2xa1DqYXME4YJ1WWB567s2q7CxzzuwHi4a75r1H7J2qvo/afqI1E7VTU+qK2gqkIAAAguQdR+xi1T1Gbidr3FG7YtuTY58/xDWIaN5ruJnM6/lz3+XcKeL5WxH2bivua1jmr177Hx5iOj+mOfa2AcdlfE5cvGccl6QP7vagdiR9WAcaJ7XGytw0TVu78LSpovF1CdNJzzRchbu+l8gXcXuELDgAAAPVNnks6nY9v9Jq5GXscoN9LpfIN5rDiIWwiasejtrnAN91Jz9mG+Hd5k8LN9HjUBqO2vuQ3067vbmXJiai9LcCD3fWorWKKAeOEcRJzf3dcoq43jv9rKV/SarzE9zlnW7jPSbO5L9/+jNoapiMAAACdxVJJXhVxtVUjLgk106Bv7hvX3W16ztzN+M0mz9lkHLt2fTgck9a3ObW6KsV9ximmFjBOGCd15u87Uq6k1dmSx7xTKqu3W1mNPCs/tsF+a/GzRoUvNwAAANQGpByrraqdrtOvTwZuCN2Dj/bbY7dVod3rbCwV3VZSl/hcJ/NXmy2K/3u/VFb2NVNj7H78sAQwThgn1VYrY/QkpeMuio/tVixfkuSr7ra3Qcx/Ucb8olRWyHU0+Bvsrv19UbsatXeiT9qeFbYNAgAAqFxq4oFja8D+9tXp0y4j50tbfPZXI3EZV8TkdsLPdA8WA008mDwREldgnDBO5tPE51KG/XD1lholr2alfRIrM4qYb2ri87crx5VrT6WSUAMAAEACS6SySqksq632S/FWf+VJs91hzFBcNEV4/1B+tttOe1U5Rv5magHjhHFSZZEyNnsy7k+j7XP/aaO4J93S+rXF47jzpVkJ7e67fmNKAgAASP9BJvRqqyuevhw0dK4023t2GInJGuW122x9rwvK4wwytYBxwjiJrRddDaSlOfTJfWn1ynP8kwZjnsZbhd1W/Eei24K7lakJAACgsU3SXGHRJ4H6+9jTl27OVVtv71jIIUVcWv02/bno3hzFNkEwThgnTr8iJi9z7NcWSS9hWTSDipifSOmYbkXdfeX1v57pCQAAoL5j0vwbcfIu1OpuBmuX+r/jXHnbPUNx0bwVrdXtSLuUY+QEUwwYJ4yTyDVFPK7n3LfqJONXo9f8thSPu0R0idsPUetiigIAAPBr5TXcea+26vX0YYRz5W1nDMVF8/ayUzkf7wVTDBgnjJP4d0waj3059+2cpLtNrmzX/DdJf2Wy246r2c5/jykKAADAT/NmndB1k3y1UvZzrjL/1rjItHV60ojLiPKYvCUKjBPb46RTGYsVOfev+q28R9sk5qsV8X6YUR+GlOf9AFMVAADAzzZKawmruVc358VyPasNinOSxbfGRXVQ8q/zdVA5RvqYasA4MT1O9ini8DZA/6q3c7ZLfaUBRczPZdQHV0x/WtEPtzKMOogAAABVjoj/mz7NNoa8VltZr2d1RMJ/a1xEo4q4PEjpmL1CvR4wThgnyV1RxCHElved8bGn2yjmtxQx35NhP84rx8FZpisAAIAfbntumJaJvohuHqutrNezus1Nr9dHRVyGUjrmOuX4+IupBowT0+PkqSIOIba8z/19HWujmL9PGG/3ZdiiDPvRoxwHLnG4mCkLAACg4rPUf832hPJGa2fGfbVez2q6QOeiKFYHuka19WluMNWAcWJ2nCyW+auEG7VVAfrYHx97sE1i3q2I90QO/RlXjoVDTFsAAACVuhWNvuneIsVabeWrZ2WlwLVmxYKlelYHAsVlibCCBIwTxkkye0RX0ygE97fU1RRb0SYx36+I+eUc+jOoHAuPmbYAAAD8N1H9NT+j/XYwqxU+vnpW742fq3pt3FBcNHV6nqR4XO0Kkj+YbsA4MTtOLipiMMblmophRcz35tCfFcqx4O53ujiNAADAujHPjdLKmp/ZLMVYbWW9ntWYhH8LUhF9UMTlYorH1Y6LPUw3YJyYHSePFTE4zOWaiteKmC/LqU/PleNhP6cRAABY90mSrVy6q7zR2pVBX63Xs/oUOP5FtCrgA7Hm9fXuG3NeYQ7Gic1x4lsl3KhtTOm4A1KpEdZh8JrvUsT7ZY79uq4ciyNMXwAAwLK1ihuk9RJ+tZXlelZrRVePZpGRuGjq9KT9dqjLwnZNME4YJwvbrYjBlxSP+9+ovTJ6zWuSpXnWUftdeS/1gukLAABYdshzgzTQ4Oc1NVHSXu1jvZ7VIUXcHxmKi+aaTDuRqtl68jvTDRgnZsfJeUUM7qR0zJ7484aNXvPXFDHvz7Ff2u2y7r6ngykMAABY5auRtLrBz68V3RaHZyn2lXpWYerRFN2khHk71FbFcV8z1YBxYnqcaF5mcjylYw5J/gmZInmhiHl3jv3qEF3S6t/43gsAAMCkKdG/ZlvzNh7XdqfUV+v1rD4KhYxr9Sivxb4Uj/1QcdwdTDVgnJgdJy5J8U0Rh99SOKarCzYttrbQV1uqiHeIFdszwssJAAAAFrRamnvNdo/yBjyt1VaW61mtlnD1aIpMWxskrbdDDSiOeYWpBowT0+NkuyIOs5LOVrBL8ed9MHrN9ylifitA/54ox2S/AAAAGOQrzJv0NduawrpprLayXs9KU0R5wlBcbkn+b4dyb/VK+i35uNhJIIJxwjjxO6OI/4MUjrez6vNGjV7zfypifiBA/7RvYz7INAYAACzyFeZN+pptV/9hVvJbbWW9npWmiPIlQ3HR1OlJ4+1QG6L2SZIXs+5kmgHjxPw4ua+I/9kWj+W2WFYnCw8bveYnpNj1ojQ1Kl0bZBoDAAAWfai5KZpR/vuLkl9NBl89K0tvY5sUal/U0tbp2dfi8fol+cqR+0LCCowTxom+ntXOJo/jtpDfkOa/iGonvpXZ9dp0oD6OKMflaaYyAADAg4z+Ndtdoism+ryF/vrqP/Tw0OmtZ7XYSFy0dXpWNHmcdVG7pzjOENMLGCeMk5jm7YnfJNk2SZcIc6ude+NkxuM6n/fV6DXfq4j5WKA+3lSOyxNMZQAAgAeZ5l6zPaS88drbxDGs17PSPHQ+NRQXTZ2et8rPXiKVItIPFMdwr1ffxNQCxgnjpMop5d/INNsdo9f8BUWMjgbqo/YtzGwPBAAAPMhIc6/Zdls7Pku2q62s17PSbCO4bCgu7xRxcSv1tsj8VWjuoXttfI25h29Xz8fVQvmu+Ow3QpFcME4YJ37agttpNqurcx4pYvRrCf6u/xuPOwAAANMPMm4bQbOv2T6tvPnqU36+9XpWmofOvUZi0h3wQXBuG6Z7GN3NVALGCeOkjo74b2uo+G8zGHO3MjtpDbGQ2ydHJd9acwAAAKV/kLnXwue5b+GnJLtXqluuZ6V56HQPiEuNxGV/gAdAtyX1VnxsiqyDccI4WcivEi5h5RI3HQZjvkMRo78D9lO7Ao8vSAAAgPkHmVZfs31csllt5atnNclDp7c9MxQX7daKVpt74cBypg4wThgnCn8oYvdO8blu++YGqdQ5qleEfdxozM9IOd7INyH5vCABAACglHxvrdnR4me65NKkpL/ayno9K80bhq4aiotmy6T7WfeNuqunNrdVx/3vtPKaPc/UAcYJ40ThjiJuwy0cp1/mb0O8aDTm96Uc2yc1b16eZSgBAABr3ko22wgOS/qrrXz1rAYMn6s0a4WVlbZOT6O3Ym5RfM6XqHUxfYBxwjhJ6IvkV7OodrXzHoPx7pDk9axCbp9crBybEwwlAABgyUrJbhuBuwHUJFmSrLby1bNaZfhcNWrLjMRFW6dnYxPXGKtIwDhhnLRiozL+rSb6qguQf5f5b4C0YKsi3g8D9nOb8tq4yXACAADWH2TS3EYwIOm9EcdXz+oDD52pFLcvM82WyekEn7dTbK0iuSFh3yiXdbP4sM44KZ4jAebv/4q9+obVTipifi5gPweVc9p+pjMAAGDJsOeGKO1tBK9Suln31bO6ZehcaZIL1w3FRbOabyzhZz5XfOYFQ9cVSSvGidVx0qrbkn89wocG/x5U09QQC7l9clQ5p61kOgMAAJa8rrkZciuZFqV8jD7lDVl/nc/x1bM6YPhcZVkPpSy0WyYPZnDNln0VCUkrxgnjJHvTkn89ws/G/h7U+pow3lnc92h8VFwbz5nOAACAJV2eG6KnGR3rmbS+2spyPasu5UOnldfMa+v09Cg+W7NCsMxv5iJpxThhnGRrnSJGLoGyNKXjzm2nX2Ew5psUMX9akmvDtVNMZwAAwJJ+zw3R5YyOtUtaW21lvZ5VvyJ2rwzFRVOn553yszX12L6W+MGQpBXjhHGSrUMBEiid8ee9N3rNH1PE/HLAfp5QzmerBAAAwJDrkt22BJ+JFhIv1utZXVfE7i9DcdHU6bmR8eeXdRUJSSvGCeMkW2OK+FxK6Zi7DP6drKapZ9UXsJ9PFf18wFQGAACseem5KVqW4fG2SPNvyLFez+qlUM+qlrZOTzNxOar4/FkpZ4FcklaME8ZJtqYk/4Lg/XGsDxi97j8rYr4sUB/XKMfmbm5bAQCAJcskzLayccUN2uuqf+erZ7Xa8Llq1Kxsv9HU6XFbS5up89URtUnFcf5kagHjhHFSZbUiLt8kbEHwdrFeyrGd/ryiny84rQAAwJp9EmZbmaY46txqK+v1rPYp4vXGUFyGJZ83Lh0X3SqSbqYXME4YJ7EDirg84nJNxaBkux02De6+5pOin3s5rQAAwJprsnDx86zcFV0Sxno9q2uKeA0bissbyadOzGLlw8VlphcwThgnsVuKmAwVqN9uhdiIVLb1l42mhlh/oD4eUfRxgmkMAABY9MJzY5RXnRHN0v167YDxc1W0G/C8aev09LZ4vNOi2+LDaiswThgnzntFTHYUqN+X4j79UsKYa2qIhfj93HbapMnk7/E9EwAAgCmdnhujvF+LPSqtJa3WGD5XjZqVZImmTk8adWLcefhHWEUCxgnjJLluZfw7CtLvpVGbkUotybLR1BB7H6iPhxR9vMA0BgAALPLVSBrJuQ9rZX6dqqTto/FzVa+9MxQXTZ2e8ZSOOaR8AP2FqQaME9PjRJM0vF+gfp+M+3SshDEfUMQ8RJmBJfE9TNLi6xTmBwAAJl313BwNFPyBqrqNGjpXVxRxGTEUl9eKuJxN6ZjurWpfFMe9wlQDxonpcXJTEYdTBemzWy03V5usjAlFTQ2xgwH6l/SNgW7F4hqmMAAAYNUzKcZ2ux6pfNOuTVodNH6uGr1p0YIu5fWSZiHhS6JbRdLDdAPGidlx8jZQ/Fsxt1LucUlj/k4R87U5922DJF9h3ssUBgAArFrquWmaCtify0I9K825KlpB2RD6FTH5mvKxu0WXaL3GlAPGiclxsjJg/Jvl/rbOxn062uYx/5xz39zbNV8m7NsfTF8AAMCyvZ4bpLGA/emuuklO0qaMn6uiFZQN4S9FXO5kcPyrwioSME4YJ431B45/MybkxxvrVpYw5poaYrdz7lvSraLnmLoAAIB1f3pukg4H7tNFoZ5V0nNFPStdnZ4jGRx/lehWwF1n2gHjxNw40SQNi7Cy5lxVf8q6NVBTJzPPlWRJX07AmwIBAAAiTz03ShsD98nVXplJeFN3yPi5qtcGjMREW6dnfQEeSL/HD/AA48TOOHmp+N1D/w2uXaF0tKQx1yRqf82pT2cS9ucM0xYAAEClpkLtN98zBenbWSlm4dQinatGzUpSRLPl5lOG/VirTArcYPoB48TMOFkmxa2tVGu3/Fx/rKxbAzUxn82hPx1SWT2YZGvsAaYsAACAij1S3FoanfHNO/Ws6p+reu2DobhoVm7cyrgvY6JbRbKeKQiMExPjZJ/idw5ZU/KAzP9yZNxAzCcy7ot7KcqTBP2YjNpmpisAAIAffG/qO1mg/p0W6lk1OldFKSgbkuZ15llvmdwoulUkT5iCwDgxMU6uKX7fEDUl3aqkevWfjpQ05ppE7bsM++Hi948kK76/nKkKAADgB7fd7JPnxmlfgfq4RCqrqazXs1oUtY9Coe9a25QPv7tz6NN9ZZ+OMRWBcdLW46Rjgb9jtW1Xzn9jjzfon1t1taKkMf+kvMa2ptyHnVF7Lsm24/YzTQEAAMx3vs4NVG/B+nlcqGe10Iqz2nbNSFyeK+OyM4c+bVb26VsGD0sA46Q4Tip/17MZ98cldFxizH258WWBvowbiflcuYFtLR7XlTU4nHDMuWv6UvxvAAAAUGNAyvONtrvBnhS79azcw4WmALtrNw3E5UoTDyV5XduPlP1y37SvZVoC46TtxskWqRT51p4D98VDGrWNXELEJSHd2wDdFvOH8nOR9SJuVWzV1iZjXp2oc7/3hvj+Y6H4ui/63BdLDxLG9lt8fnuYngAAAObrkoVra7gHgzUF6/dhKVax2rwca/Lm+6u07+odV3vlZpMPI66wfx6vNd/WRN/cuNvOFAXGSduME1fU/Is0nzyZ2543HSdS7i3QXNLkffzzX0T/ZYfv2F0lu+4H479//6bUXAz+ieN6P47zRDxGtH+b3ZdvQ1LO7ZYAAACZ6pZKnaoRxU2W+7mrUnlj3eIC/A7u2863NX0cbMNztTh+IBvy/L7N3GyPxue+7DfJnfG1eFWSFbRdKC7D8ectybDPT5vsnztnvD0KjJNyjhNXSNvVWnyWYuIkVHtYkuveJdbcF1svCxhDl0C8EbUdTE8AAAAVro6CK9jtts41801go5U70/Fnf4xvwvJWu6VxXZucq4/y45vxLG+eZ+NrYio+5mtj13DSa/tySr9HbwoPO39L6zVWwFzPOEnfpfjvoEvs3Yr78L4NElVF3hroi/lkwWLmxsndqJ2J2m9MUwAAAD9bnuON2VCg3/FV1YMK56q1doe4eNtAir9PGt/881YpME6KNU462yw5VYatgZ0FiIdLDM9IJVF8P/4b6pJoR6PWJ5VV7QAAAAAAAAAAAAAAAAAAAAAAAAAAAAAAAAAAAAAAAAAAAAAAAAAAAAAAAAAAAAAAAADCG47avym2RyXsc702W8DzdTen3702Dl+j9k/UXkftP1EbidqpqPVFbUUbjYc7AeJ7u8U+b8q4fx9yiPtUgLjn/TsCAAAAAJQeRO1j1D5FbSZq31N4ANySY58/x0mVNB5cXWJmOv7cj3ECo0g6ojYZ920q7uuXwA/7c+29VJKJe+N+ltVbqSTnvku2ScDP8Tl05/JYi33eX3NNfE2pn9/jfl7POOYravo/k3H8v8fHmK46B9f4UwAAAAAAxecSDi7pdD5+mGvmofBxgH4vlcqqn2HFA+9E1I5HbXPUFrXBOTvbwjlLs7lEx59RW1PysbAuaoPx9dxqTFwi9ETUVuXU95XxtT0jumTOvagditrqAlzTG+Lf4U0K8R+Pz+V6KXdSFQAAAAAQWyyV5FURV1s1snmBh3W3umJ3m56zTqmsRGtlFcps3Nwqrm8tftao5JeoydLWqL1rMg5udVx3oH4fSdjHG1HrKWjsXZLpZgux38xUDgAAAADta0DKsdqq2mmpv+JlVZufr1+U5+pi1JZL/RUo7r+7VUf7onZV9MkblwA7K+Vf4eK2sb1tYiwcCNjnfQv0za1iKkNSx1072lWE76W96q0BAAAAAOq41MTD+taA/e2r06ddRs6XZlvYpiY+f7tUtlxproenUkmoldkG5e/sVquFTNZdbNA3txWws0Sx176E4FembQAAAACwYYlUVimVZbXVfine6q88Ja3r9bXF4+wR3QoYdw39VvLY/kfx+4Ys5j9XuN/Xr1sljLtm2+sYUzYAAAAA2NLMm+pCrba64unLQSPnab3km1RxW7AeKY45I2FX4bVKs132r4D9PFynT3dLGnfNW0J3MF0DAAAAgB2bpLlCyE8C9df3xrduI+dqUHF+TqR0TPf2xfuie8Pg+pLG9zfF73ktUB9djTLfyshnUlk12c7zj0tu8YZAAAAAADDkmDT/FrntOffVJVBqt8e9M3SuxhTnZluKx3XJkOeKY3+IWlcJ49spxU9ajYg/UdhjYP65x3QNAAAAALbckeaTVnmvtur19GHE0LmaSnhevkn6K1LWiG4bVxkTDIul2Emr3+v0ZbeR+ecM0zUAAAAA2KJ5G13oGjMXPMffb+Q8rVack4cZ9WFIeW0cKFmMi5y0WlNnrF4wNP9sEwAAAACAGRultYSVa09z7K/lelaaIuHnMurD0qhNK/rhVoZ1lijGRU1aubi/8vThUcmv6Q2KeGexehAAAAAAUGBHxL865oUUb7WV9XpWtxTnY0+G/TivvDbOlijGRU1a+c69K8a+sg3nn7xXDwIAAAAACuq25+FwWdR2SfFWW1mvZ/U+4blwib1FGfajR3ltuJVZi0sS4yImreq9MXJ7m84/7ZD8BAAAAACk4HPNg+HLqv9vQnTJiZ0Z99VyPatuxXmYyKE/48pr41BJ4ly0pNUm8Re/P9Um1/V0geYXAAAAAECBrPc8GP5V9f9vkWKttvLVs/rFyLnarzgPl3Poz6Dy2nhckjgXKWm1XPyr6+61yTW9TqhnBQAAAABQJB76a35Gu6Imq9UQvnpW7w2dq2HFOdibQ39WKK8Ld+66ShDnIiWt7nqOOVmSODY7/9Rr40zXAAAAAGDLmOfhsLaw82Ypxmor6/WsXivOwbKc+vRceW2UYStnUZJWJz3Hc9sEf23z+Sfvt2ECAAAAAArqkyRbuXRXdMmJXRn01XI9qy5F7F/m2K/ryuuiDEnGIiStttU53pE2n3/ynlMAAAAAAAW1VpFUWC/hV1tZrme1TxH7v3Ls1+/K6+JFCWIdOmnltl1OeY41amD+aVTPapEAAAAAAMw45Hk4HGjw86MSbrWV9XpW1xRx78+xX9qto+4cFr2Yduik1SPPcd5ErdPA/FOvPWK6BgAAAABbfPVkVjf4+bUyP3HUqD1Lsa/W61m9UMS9O8d+dYguafVvfB0VWcik1TnPMb6UIGZpzT/12kWmawAAAACwpXYL0lSCf6N5g51ru1Pqq+V6VksV8Q6x+mxGeU3sKXi8QyWteuscY6BNr+uPbXTNAAAAAABStNrzYDiW4N/1SKW+TN6rrSzXs+pTxPtWgP49EV3Sqr/g8Q6RtHLjatrz+TcMzT+NtpRSzwoAAAAADDngeTg8nPDfXpZ8V1tZr2f1pyLWBwL0T/tmyYMFj3feSSt3ff9X/AnfxYbmn3ptgukaAAAAAGzxFVXfmPDfuppJs5Lfaivr9awmpNj1ojS1iVwbLHi8805aXfd87ueorTI2/9Rrl5iuAQAAAMCWDzUPhjPKf39R8qtj5Ktn9buR8+RbZVavTQfq44jyWjhd8JjnmbT6vc7n7m3z63pSqGeV1E7Rv+ygrO1v/jQDAAAA6PE8LNxRfkaX6ApwP2+hv76aST1GzlWvIsZjgfp4U/lgeqLgMc8rabW2zhj60+D806ie1WKxjaQVAAAAAFN8qzuON/E5Q8oHkmZWj1ivZ3VBEd+jgfqofaMk2wMrb4R84/m8J0bnn3rtKdM1SSsAAAAAttzyPCz81sTndEql9k6Wq62s17N6pIjvr4H6qN0eOFDwmOeRtPLVdPoUtZUGrmnN9XKZ6ZqkFQAAAABb3tU8KHyNWkeTn3Va+VDSp/x86/WsviWM69eA/RxVXgP7Ch73rJNWg3U+a4fR+Sft1ZnthqQVAAAAADO6PQ8K91r4vCVRm1I8lLxUfr7lelY7SvKwd1f5YLq74HHPMmnlVsP5EpFDhuefRvWsljJlk7QCAAAAYMd+z4PC2RY/87hks9rKV89q0tC5OiPleCPfhPL8ryh43LNKWi0X/1vz7huff+q1Z0zX/0PSCgAAAIAZvje9tbotaZHoXmGfdLWV9XpW9xUx3Rawn5q3SM6WIO5ZJa18K9I+SOVNnJbnn3rtKtM1MvQvjUaj0Wg0Go1moJXO25pfwG1V6kjhcw9L+qutfPWsBsSGDklezyqtc5h1gse1CaNJq1Pi3/72m9jyVtJfkQmQtKLRaDQajUaj0dogabXS8wuMp5hk0TyQJllt5atntcrIA9VWRSwfBuznNuWAuWkwabW9zr/9w1iSYKXyWllGXgUkrWg0Go1Go9FoNDtJK189mYspfv6AMniN3iLnq2f1wdAD1UlFHM8F7Oeg8pzvN5a0cvW7fC8quG0wSaCpZ/VSAJJWNBqNRqPRaDSaqaTVsOcX2JPyMV6l9GDqq2d1y9AD1R1FHPcE7OeocsCsNJa0euT5N25FosVVRDcUcb1OTgUkrWg0Go1Go9FoNFtJq9cyv6bOopSP0acMYH+dz/HVszpg6IHqa8L4ZXEONT4qzvXzksQ+raTVRc/Pu/O60WiS4LUirvvIqYCkFY1Go9FoNBqNZidp1eXp/NOMjvVMEcB6q60s17PapIjf04D9XKccLKcMJa321Pl5S4nXheafRm05ORUAAAAAsKPf82B4OaNj7ZLWVltZr2d1TBG7ywH7eUJ5nsuSdGw1adUTtc+enx1m/knUXjFdAwAAAIAt1yXfV8pPtPCQSj2r5LHrC9jPp4p+PihR/FtJWrl/+6zONb6E+SdR+4vpGgAAAABseSn5vlJ+i+hW4VS/Vc56PavPiriFKui9Rnl+d5co/q0krf7y/Mw/cbyYf6hnBQAAAACosUzCbMEZVzyovq76d756VquNnKv1Uo5tVOcV/XxRsnPQbNLqdyEJk3T+adRWMGUDAAAAgB37JMwWHE1B8bnVVtbrWQ0q4nUjUB/dOfqk6Ofekp2DZpJWrij9jOf/v8L0451/6rU3hAsAAAAAbLkmCxc/z8pd5QOr9XpWY9J8Afu8HFH0caKE50CbtOqMr13fmx07mH6880+9Nky4AAAAAMCWF56Hw5U5HVuz3a1es1TPakoRl18C9M8lYd4k7N/3+PyXjTZpNer5724lWjdTT935p2iJ2CLbmcIcWpb2N6cbAAAAsKXT82DwPuc+jLb4IGOliPVqRUzeB+rjIUUfL5T0PGiSVt/r/PedTD11559GjUTffCStAAAAALQtXz2ZkZz7sLbBw/1C7aOhczWgiEuILZNL4vORtPj6opKeh8XS2oP3OaadhvNPvfaOcHmRtAIAAADQtq56HgwGAvRjuMmHmFFD5+qWIi4HA/Qv6RsD/5Fyr45rJWn1iCnnJ1cUsRshXF4krQAAAAC0rWdSjO12PVH71sRDzEFD5+qdIi5rc+7bBkm+Wq635Oeh2aSVW4W2gilnwfmn0dtDMR9JKwAAAABtaakn0TAVsD+XhXpW9axUxORzzn1zSZyXCfv2Rxuci2aSVm6cbWHKWXD+KdqLBcqApBUAAACAtrTX81AwFrA/rsjyrOIBZsrQudqviMvtnPt2U2zVcmomaXWC6SbR/FO0FwuUAUkrAAAAAG3pT89DweHAfboo1LPy0dT8Oppjv4akvd8U6KNNWt1lqkk8/1DPCgAAAADwP089D4cbA/epK2ozCR9kDxk6V68VD/i/5tSnMwn7c6bNzoUmaeXqkC1jqkk8/9RrA4QLAAAAAOxwD9619WRmCtK3s1LMYuOhLFM83M/m0J+OqF1P0BdXWP9Am46dpOdiI1NN4vmnUVtFyAAAAADAjj2eB8M7Belbp1SKiVPPqmKf4uF+IuO+uGLYTxL0YzJqm9v0fCRNWh1mmlHNP/XaB8IFAAAAALb43tR3skD9Oy3Us5rzl+i2o2XlSNT+SdAHl/xc3sbnI0nS6hZTjHr+KcqLBQAAAAAAgR+6P3keDvcVqI9LpLKayno9q44656pR25pyH9zbyZ4nOK7rZ7+R8dMoDq+itpRppq5FUfuouJ6vEzIAAAAAsON8nYfD3oL187hQz+qk6F8L75J921o8rtui6ba3JUlWudpVl+J/Y0GjpNWMoWuzWaeV1/M1QgYAAAAANgw0eDg8VrC+ulVGk2K3npVbMTUr+qTVXBuXSuJpQxzLRlzCqTdOKDyQSiIqSbLKJRR6jI2hRkmr35liGtolugLsrt0kbAAAAADQ3rqkkmBYaHvXmoL1+7Cnn2MGztdg1L5K8wmr2uYSBa4e1fuo3Y/aPakUbXcF77WJMZdIHIraCqNjqV7S6irTTEPHpLkkrBsHWwkfAAAAALSXbqnUqRpRPCzOxg/fe+KH89DcCqG3NX0cbNPz5RKLLkn3UtJLVqXVpqN2I2o7GFbepNUzqdRqws9x2i6VBOdbaT3pOhrPZysILQAAAACUi6s95Iobu61zzayeabTKYTr+bNduBPjdarc0riv5uboUx3FYKm+Z+1v82yBDNnfe70btTNR+Y3j9pDZp5cZbD/PP/88Rbr74kvH1ORvHfSo+5msuSwAAAAAopuU5JjOGAv2Or+THip8y65Swyajv8QP/TPzA77YK3pFKEu1o1PqkskIP9dUmrXqZf4InWe9wWQIAAAAAAOvcNsCHcTtOOAAAAAAAAAAAAAAAAAAAAAAAAAAAAAAAAAAAAAAAAAAAAAAAAAAAAAAAAAAAAAAAAAAAAAAAAAAAAAAAAAAAAAAAAAAAAAAAAAAAAAAAAAAAAAAAAAAAAAAAAAAAAAAAAAAAAAAAAAAAAAAAAAAAAAAAAAAAAAAAAAAAAAAAAAAAAAAAAAAAAAAAAAAAAAAAAAAAAJCV4aj9m2J7VMI+12uzBT1nUzn9/vXahwLGZFPOMfgWXx9fovY5ak+i9nfUbkTtYNS2Ra2D6QWME8ZJleWB5+6s2u4Cx/xugHi4a/5r1P6J2uuo/SdqI1E7FbW+qK1gKgIAAEjuQdQ+Ru1T1Gai9j2FG7YtOfb5c3yDmMaNprvJnI4/133+nQKerxVx36bivqZ1zuq17/ExpuNjumNfK2Bc9tfE5UvGcUn6wH4vakfih1WAcWJ7nOxtw4SVO3+LChpvlxCd9FzzRYjbe6l8AbdX+IIDAABAfZPnkk7n4xu9Zm7GHgfo91KpfIM5rHgIm4ja8ahtLvBNd9JztiH+Xd6kcDM9HrXBqK0v+c2067tbWXIiam8L8GB3PWqrmGLAOGGcxNzfHZeo643j/1rKl7QaL/F9ztkW7nPSbO7Ltz+jtobpCAAAQGexVJJXRVxt1YhLQs006Jv7xnV3m54zdzN+s8lzNhnHrl0fDsek9W1Ora5KcZ9xiqkFjBPGSZ35+46UK2l1tuQx75TK6u1WViPPyo9tsN9a/KxR4csNAAAAtQEpx2qraqfr9OuTgRtC9+Cj/fbYbVVo9zobS0W3ldQlPtfJ/NVmi+L/3i+VlX3N1Bi7Hz8sAYwTxkm11coYPUnpuIviY7sVy5ck+aq77W0Q81+UMb8olRVyHQ3+Brtrf1/UrkbtneiTtmeFbYMAAAAql5p44NgasL99dfq0y8j50haf/dVIXMYVMbmd8DPdg8VAEw8mT4TEFRgnjJP5NPG5lGE/XL2lRsmrWWmfxMqMIuabmvj87cpx5dpTqSTUAAAAkMASqaxSKstqq/1SvNVfedJsdxgzFBdNEd4/lJ/tttNeVY6Rv5lawDhhnFRZpIzNnoz702j73H/aKO5Jt7R+bfE47nxpVkK7+67fmJIAAADSf5AJvdrqiqcvBw2dK832nh1GYrJGee02W9/rgvI4g0wtYJwwTmLrRVcDaWkOfXJfWr3yHP+kwZin8VZhtxX/kei24G5lagIAAGhskzRXWPRJoP4+9vSlm3PV1ts7FnJIEZdWv01/Lro3R7FNEIwTxonTr4jJyxz7tUXSS1gWzaAi5idSOqZbUXdfef2vZ3oCAACo75g0/0acvAu1upvB2qX+7zhX3nbPUFw0b0VrdTvSLuUYOcEUA8YJ4yRyTRGP6zn3rTrJ+NXoNb8txeMuEV3i9kPUupiiAAAA/Fp5DXfeq616PX0Y4Vx52xlDcdG8vexUzsd7wRQDxgnjJP4dk8ZjX859OyfpbpMr2zX/TdJfmey242q2899jigIAAPDTvFkndN0kX62U/ZyrzL81LjJtnZ404jKiPKaFt0S5VZDX6rR+plnGifFx0qmMxYqc+1f9Vt6jbRLz1Yp4P8yoD0PK836AqQoAAOBnG6W1hNXcq5vzYrme1QbFOcniW+OiOij51/k6qBwjfQbOw+IGv/81plrGifFxsk8Rh7cB+le9nbNd6isNKGJ+LqM+uGL604p+uJVh1EEEAACockT83/RptjHktdrKej2rIxL+W+MiGlXE5UFKx+wV6vXUImnFOGGc1HdFEYcQW953xseebqOY31LEfE+G/TivHAdnma4AAAB+uO25YVom+iK6eay2sl7P6jY3vV4fFXEZSumY65Tj4y8D54GkFeOEcVLfU0UcQmx5n/v7OtZGMX+fMN7uy7BFGfajRzkOpuP5FAAAAFJ51XK912xPKG+0dmbcV+v1rKYLdC6KYnWga1Rbn+aGgXNB0opxwjipPza+K+KwKkAf++NjD7ZJzLsV8Z7IoT/jyrFwiGkLAACgUrei0TfdW6RYq6189ax+MXKuNCsWLNWzOhAoLkuEFSS+B3OSVowTxsl8e0RX0ygE97fU1RRb0SYx36+I+eUc+jOoHAuPmbYAAAD8N1G1b/nSfjuY1QofXz2r98bPVb02bigumjo9T1I8rnYFyR8GzgVJK8YJ48TvoiIGY1yuqRhWxHxvDv1ZoRwL7n6ni9MIAACsG/PcKK2s+ZnNUozVVtbrWY1J+LcgFdEHRVwupnhc7bjYY+BckLRinDBO/B4rYnCYyzUVrxUxX5ZTn54rx8N+TiMAALDukyRbuXRXeaO1K4O+Wq9n9Slw/ItoVcAHYs3r69035hZeYU7SinHCOJnPt0q4UduY0nEHpFIjrMPgNd+liPfLHPt1XTkWR5i+AACAZWsVN0jrJfxqK8v1rNaKrh7NIiNx0dTpSfvtUJeF7Zq1SFoxThgn8+1WxOBLisf9b9ReGb3mNcnSPOuo/a68l3rB9AUAACw75LlBGmjw85qaKGmv9rFez+qQIu6PDMVFc02mnUjVbD353cj5IGnFOGGczHdeEYM7KR2zJ/68YaPX/DVFzPtz7Jd2u6y77+lgCgMAAFb5aiStbvDza0W3xeFZin2lnlWYejRFNylh3g61VXHc14bOB0krxgnjZD7Ny0yOp3TMIck/IVMkLxQx786xXx2iS1r9G997AQAAmDQl+tdsa97G49rulPpqvZ7VR6GQca0e5bXYl+KxHyqOu8PQdUrSinHCOJmfpPimiMNvKRzT1QWbFltb6KstVcQ7xIrtGeHlBAAAAAtaLc29ZrtHeQOe1mory/WsVku4ejRFpq0NktbboQYUx7xibF4hacU4YZz8bLsiDrOSzlawS/HnfTB6zfcpYn4rQP+eKMdkvwAAABjkK8yb9DXbmsK6aay2sl7PSlNEecJQXG5J/m+Hcm/1Svot+bjYSSDOIWnFOGGc/OyMIv4PUjjezqrPGzV6zf+piPmBAP3Tvo35INMYAACwyFeYN+lrtl39h1nJb7WV9XpWmiLKlwzFRVOnJ423Q22I2idJXsy60+C8QtKKccI4+dl9RfzPtngst8WyOll42Og1PyHFrhelqVHp2iDTGAAAsOhDzU3RjPLfX5T8ajL46ln9buhcTQq1L2pp6/Tsa/F4/ZJ85ch9sZmwckhaMU4YJz9o61ntbPI4bgv5DWn+i6h24luZXa9NB+rjiHJcnmYqAwAAPMjoX7PdJbpios9b6K+v/kMPD53eelaLjcRFW6dnRZPHWRe1e4rjDBmfW0haMU4YJz9o3p74TZJtk3SJMLfauTdOZjyu83lfjV7zvYqYjwXq403luDzBVAYAAHiQae4120PKG6+9TRzDej0rzUPnU0Nx0dTpeav87CVSKSL9QHEM93r1TUwtJK0YJ4yTKqeUfyPTbHeMXvMXFDE6GqiP2rcwsz0QAADwICPNvWbbbe34LNmutrJez0qzjeCyobi8U8TFrdTbIvNXobmH7rXxNeYevl09H1cL5bvis98IRXKrkbRinDBOftAW3E6zWV2d80gRo19L8Hf933jcAQAAmH6QcdsImn3N9mnlzVef8vOt17PSPHTuNRKT7oAPgnPbMN3D6G6mknlIWjFOGCcVHfHf1lDx32Yw5m5ldtIaYiG3T45KvrXmAAAASv8gc6+Fz3Pfwk9Jdq9Ut1zPSvPQ6R4QlxqJy/4AD4BuS+qt+NidTCN1kbRinDBOKn6VcAkrl7jpMBjzHYoY/R2wn9oVeHxBAgAAzD/ItPqa7eOSzWorXz2rSR46ve2Zobhot1a02twLB5YzdSRC0opxgoo/FLF7pxxjG6RS56heEfZxozE/I+V4I9+E5POCBAAAgFLyvbVmR4uf6ZJLk5L+aivr9aw0bxi6aigumi2T7mfdN+quntrcVh33v9PKa/Y8U0fiB2qSVowTVAqhJ43bcAvH6Zf52xAvGo35fSnH9knNm5dnGUoAAMCat5LNNoLDkv5qK189qwHD5yrNWmFlpa3T0+itmFsUn/Mlal1MHwsiacU4YZxUfJH8ahbVrnbeYzDeHZK8nlXI7ZOLlWNzgqEEAAAsWSnZbSPoUCZZkqy28tWzWmX4XDVqy4zERVunZ2MT1xirSLJ5ICNpxTixYqMy/q0m+qoLkH+X+W+AtGCrIt4PA/Zzm/LauMlwAgAA1h9k0txGMCDpvRHHV8/qAw+dqRS3LzPNlsnpBJ+3U2ysItkpYd8kl2e7wVTPOAnsSID5+79ir75htZOKmJ8L2M9B5Xy2n+kMAABYMuy5IUp7G8GrlG7WffWsbhk6VzcUcbxuKC6a1XxjCT/zueIzL5Q0biStbGGchHVb8q9H+NDg34NqmhpiIbdPjirns5VMZwAAwJLXNTdDbiXTopSP0ae8Ieuv8zm+elYHDJ+rLOuhlIV2y+TBDK7Zsq4iIWllB+MkvGnJvx7hZ2N/D2p9TRjvLO57ND4qro3n3LYCAABLujw3RE8zOtYzaX21leV6Vl3Kh04rr5nX1unpUXy2ZoVgGd/MRdLKDsZJWOsUMXIJlKUpHXduO/0KgzHfpIj505JcG66d4tYVAABY0u+5Ibqc0bF2SWurrazXs+pXxO6Vobho6vS8U362ph7b1xI+GJK0YpwwTvJxKEACpTP+vPdGr/ljiphfDtjPE8q5bJUAAAAYcl2y25bgM9FC4sV6Pavritj9ZSgumjo9NzL+/LKtIiFpxThhnORjTBGfSykdc5fBv5PVNPWs+gL286minw+4bQUAANa89NwULcvweFuk+TfkWK9n9VKoZ1VLW6enmbgcVXz+rJSrQC5JK8YJ4yQfU5J/QfD+ONYHjF73nxUxXxaoj2uUY3M3t60AAMCSZRJmW9m44gbtddW/89WzWm34XDVqVrbfaOr0uK2lzdT56ojapOI4fzK1zLO4QbyuER7GSZtbrYjLNwlbELxdrJdybKc/r+jnC04rAACwZp+E2VamKY46t9rKej2rfYp4vTEUl2HJ541Lx0W3iqSb6eUnJK0YJ5bHyQFFXB5xuaZiUIq/CtPd13xS9HMvpxUAAFhzTRYufp6Vu6JLwlivZ3VNEa9hQ3F5I/nUiVmsfLi4zPQyL34krRgnVsfJLUVMhgrUb7dCbEQq2/rLRlNDrD9QH48o+jjBNAYAACx64bkxyqvOiGbpfr12wPi5KtoNeN60dXp6WzzeadFt8WG11c/JDJJWjBOr4+S9IiY7CtTvS3GffilhzDU1xEL8fm47bdJk8vf4ngkAAMCUTs+NUd6vxR6V1pJWawyfq0bNSrJEU6cnjTox7jz8I6wiaQZJK8aJ1XHSrYx/R0H6vTRqM1KpJVk2mhpi7wP18ZCijxeYxgAAgEW+GkkjOfdhrcyvU5W0fTR+ruq1d4bioqnTM57SMYeUD6C/MNX8D0krxonVcaJJGt4vUL9Pxn06VsKYDyhiHqLMwJL4HiZp8XUK8wMAAJOuem6OBgr+QFXdRg2dqyuKuIwYistrRVzOpnRM91a1L4rjXmGq+R+SVowTq+PkpiIOpwrSZ7dabq42WRkTipoaYgcD9C/pGwPdisU1TGEAAMCqZ1KM7XY9UvmmXZu0Omj8XDV606IFXcrrJc1CwpdEt4qkh+mGpBXjxOw4eRso/q2YWyn3uKQxf6eI+dqc+7ZBkq8w72UKAwAAVi313DRNBezPZaGeleZcFa2gbAj9iph8TfnY3aJLtJKUIWnFOLE5TlYGjH+z3N/W2bhPR9s85p8DzIMvE/btD6YvAABg2V7PDdJYwP50V90kJ2lTxs9V0QrKhvCXIi53Mjj+VWEVifZhjaQV48TaOOkPHP9mTMiPN9atLGHMNTXEbufct6RbRc8xdQEAAOv+9NwkHQ7cp4tCPauk54p6Vro6PUcyOP4q0a2Au258ziFpxTixOE40ScMirKw5V9Wfsm4N1NTJzHMlWdKXE/CmQAAAgMhTz43SxsB9crVXZhLe1B0yfq7qtQEjMdHW6VlfgAfS7/EDvFUkrRgnFsfJS8XvHvpvcO0KpaMljbkmUftrTn06k7A/Z5i2AAAAKg+Ptd98zxSkb2elmIVTi3SuGjUrSRHNlptPGfZjrTIpcMP4vEPSinFiaZwsk+LWVqq1W36uP1bWrYGamM/m0J8OqaweTLI19gBTFgAAQMUeKW4tjc745p16VvXPVb32wVBcNCs3bmXclzHRrSJZb3TeIWnFOLE2TvYpfueQNSUPyPwvR8YNxHwi4764l6I8SdCPyahtZroCAAD4wfemvpMF6t9poZ5Vo3NVlIKyIWleZ571lsmNoltF8sTovEPSinFibZxcU/y+IWpKulVJ9eo/HSlpzDWJ2ncZ9sPF7x9JVnx/OVMVAADAzw+Onzw3TvsK1MclUllNZb2e1aKofRQKfdfapnz43Z1Dn+4r+3TM6NxD0opxYmWcdCzwd6y27cr5b+zxBv1zq65WlDTmn5TX2NaU+7Azas8l2XbcfqYpAACA+c7XuYHqLVg/jwv1rBZacWb1wf+5Mi47c+jTZmWfvmXwsFR0JK0YJ5bGyUnl73o24/64hI5LjLkvN74s0JdxIzGfKzewrcXjurIGhxOOOXdNX4r/DQAAAGoMSHm+0XY32JNit56Ve7jQFGB37aaBuFxp4qEkr2v7kbJf7pv2tYbmH5JWjBMr42SLVIp8a8+BGwdp1DZyCRGXhHRvA3RbzB/Kz0XWi7hVsVVbm4x5daLO/d4b4vuPheLrvuhzXyw9SBjbb/H57WF6AgAAmK9LFq6t4R4M1hSs34elWMVq83KsyZvvr9K+q3dc7ZWbTT6MuML+ebzWfFsTfXPjbruReYikFePEwjhxRc2/SPPJk7ntedNxIuXeAs0lTd7HP/9F9F92+I7dVbLrfjD++/dvSs3F4J84rvfjOE/EY0T7t9l9+TYk5dxuCQAAkKluqdSpGlHcZLmfuyqVN9YtLsDv4L7tfFvTx8E2fZjfHt/Yvk3hZns0Pvdlv0nujK/Fq5KsoO1CcRmOP29Jhn1+2mT/3Dlr97dHkbRinLTrOHGFtF2txWcpJk5CtYclue5dYs19sfWygDF0CcQbUdvB9AQAAFDh6ii4gt1u61wz3wQ2WrkzHX/2x/gmLG+1WxrXtcm5+ig/vhnP8uZ5Nr4mpuJjvjZ2DSe9ti+n9Hv0pvCw87e0XmOFpBVzPeMkfZfiv4MusXcr7sP7NkhUFXlroC/mkwWLmRsnd6N2Jmq/MU0BAAD8bHmON2ZDgX7HV1UPKpyr1tod4uJtAyn+Pml889+Ob5UiacU4KfM46Wyz5FQZtgZ2FiAeLjE8I5VE8f34b6hLoh2NWp9UVrUDAAAAAEqOpBUAAAAAAAAKh6QVAAAAAAAACoekFQAAAAAAAArHJa1m67QrhAcA2s//AVtdhmQvsykhAAAB3XRFWHRNYXRoTUwAPG1hdGggeG1sbnM9Imh0dHA6Ly93d3cudzMub3JnLzE5OTgvTWF0aC9NYXRoTUwiPjxtc3R5bGUgbWF0aHNpemU9IjE2cHgiPjxtbz4mI3gxRDQ0MTs8L21vPjxtbz4mI3gxRDQzNzs8L21vPjxtbz4mI3gxRDQ0OTs8L21vPjxtbz4mI3gxRDQzQzs8L21vPjxtbz4mI3hBMDs8L21vPjxtbz49PC9tbz48bWZyYWM+PG1yb3c+PG1vPiYjeDFENDQxOzwvbW8+PG1vPiYjeDFENDNDOzwvbW8+PG1vPiYjeDFENDQ1OzwvbW8+PG1vPiYjeDIyMTI7PC9tbz48bW8+JiN4MUQ0NDU7PC9tbz48bW8+JiN4MUQ0Mzg7PC9tbz48bW8+JiN4MUQ0Mzc7PC9tbz48L21yb3c+PG1yb3c+PG1vPiYjeDFENDQxOzwvbW8+PG1vPiYjeDFENDNDOzwvbW8+PG1vPiYjeDFENDQ1OzwvbW8+PG1vPis8L21vPjxtbz4mI3gxRDQ0NTs8L21vPjxtbz4mI3gxRDQzODs8L21vPjxtbz4mI3gxRDQzNzs8L21vPjwvbXJvdz48L21mcmFjPjwvbXN0eWxlPjwvbWF0aD5EnJZuAAAAAElFTkSuQmCC\&quot;,\&quot;slideId\&quot;:267,\&quot;accessibleText\&quot;:\&quot;𝑁 𝐷 𝑉 𝐼 espace égal à numérateur de la fraction 𝑁 𝐼 𝑅 moins 𝑅 𝐸 𝐷 au-dessus du dénominateur 𝑁 𝐼 𝑅 plus 𝑅 𝐸 𝐷 fin de la fraction\&quot;,\&quot;imageHeight\&quot;:24.864864864864863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Widescreen</PresentationFormat>
  <Paragraphs>111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 Light</vt:lpstr>
      <vt:lpstr>Grandview</vt:lpstr>
      <vt:lpstr>Grandview Display</vt:lpstr>
      <vt:lpstr>CitationVTI</vt:lpstr>
      <vt:lpstr>Observer la Terre EI 4: Classification automatique de couverture de sol</vt:lpstr>
      <vt:lpstr>Introduction</vt:lpstr>
      <vt:lpstr>Partie 1: Prédiction en utilisant les indices spectraux</vt:lpstr>
      <vt:lpstr>Indices spectraux</vt:lpstr>
      <vt:lpstr>Bandes spectrales de sentinel-2</vt:lpstr>
      <vt:lpstr>Ndvi:</vt:lpstr>
      <vt:lpstr>BAI</vt:lpstr>
      <vt:lpstr>NDBI</vt:lpstr>
      <vt:lpstr>SWIR</vt:lpstr>
      <vt:lpstr>bsi</vt:lpstr>
      <vt:lpstr>NDMI</vt:lpstr>
      <vt:lpstr>Progression de L'incendie</vt:lpstr>
      <vt:lpstr>Arbre de décision</vt:lpstr>
      <vt:lpstr>PowerPoint Presentation</vt:lpstr>
      <vt:lpstr>PowerPoint Presentation</vt:lpstr>
      <vt:lpstr>Partie 2: Classification automatique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</dc:title>
  <dc:creator/>
  <cp:lastModifiedBy>Daphné Maschas</cp:lastModifiedBy>
  <cp:revision>2</cp:revision>
  <dcterms:created xsi:type="dcterms:W3CDTF">2023-01-23T14:37:52Z</dcterms:created>
  <dcterms:modified xsi:type="dcterms:W3CDTF">2025-10-13T11:03:19Z</dcterms:modified>
</cp:coreProperties>
</file>